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4" r:id="rId5"/>
    <p:sldMasterId id="2147483738" r:id="rId6"/>
    <p:sldMasterId id="2147483751" r:id="rId7"/>
    <p:sldMasterId id="2147483769" r:id="rId8"/>
    <p:sldMasterId id="2147483785" r:id="rId9"/>
    <p:sldMasterId id="2147483803" r:id="rId10"/>
    <p:sldMasterId id="2147483849" r:id="rId11"/>
    <p:sldMasterId id="2147483864" r:id="rId12"/>
  </p:sldMasterIdLst>
  <p:notesMasterIdLst>
    <p:notesMasterId r:id="rId52"/>
  </p:notesMasterIdLst>
  <p:handoutMasterIdLst>
    <p:handoutMasterId r:id="rId53"/>
  </p:handoutMasterIdLst>
  <p:sldIdLst>
    <p:sldId id="448" r:id="rId13"/>
    <p:sldId id="500" r:id="rId14"/>
    <p:sldId id="502" r:id="rId15"/>
    <p:sldId id="506" r:id="rId16"/>
    <p:sldId id="504" r:id="rId17"/>
    <p:sldId id="449" r:id="rId18"/>
    <p:sldId id="450" r:id="rId19"/>
    <p:sldId id="507" r:id="rId20"/>
    <p:sldId id="452" r:id="rId21"/>
    <p:sldId id="474" r:id="rId22"/>
    <p:sldId id="486" r:id="rId23"/>
    <p:sldId id="271" r:id="rId24"/>
    <p:sldId id="453" r:id="rId25"/>
    <p:sldId id="454" r:id="rId26"/>
    <p:sldId id="495" r:id="rId27"/>
    <p:sldId id="509" r:id="rId28"/>
    <p:sldId id="517" r:id="rId29"/>
    <p:sldId id="518" r:id="rId30"/>
    <p:sldId id="519" r:id="rId31"/>
    <p:sldId id="516" r:id="rId32"/>
    <p:sldId id="514" r:id="rId33"/>
    <p:sldId id="508" r:id="rId34"/>
    <p:sldId id="455" r:id="rId35"/>
    <p:sldId id="520" r:id="rId36"/>
    <p:sldId id="482" r:id="rId37"/>
    <p:sldId id="461" r:id="rId38"/>
    <p:sldId id="490" r:id="rId39"/>
    <p:sldId id="491" r:id="rId40"/>
    <p:sldId id="499" r:id="rId41"/>
    <p:sldId id="492" r:id="rId42"/>
    <p:sldId id="521" r:id="rId43"/>
    <p:sldId id="457" r:id="rId44"/>
    <p:sldId id="458" r:id="rId45"/>
    <p:sldId id="459" r:id="rId46"/>
    <p:sldId id="460" r:id="rId47"/>
    <p:sldId id="466" r:id="rId48"/>
    <p:sldId id="524" r:id="rId49"/>
    <p:sldId id="525" r:id="rId50"/>
    <p:sldId id="526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8A91"/>
    <a:srgbClr val="FFFFFF"/>
    <a:srgbClr val="004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38" autoAdjust="0"/>
  </p:normalViewPr>
  <p:slideViewPr>
    <p:cSldViewPr>
      <p:cViewPr>
        <p:scale>
          <a:sx n="50" d="100"/>
          <a:sy n="50" d="100"/>
        </p:scale>
        <p:origin x="-173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6312C46-F88E-42D8-8E25-EAAC8302840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9B88A4-ED8B-40A0-8E22-AF4EB8910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83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F2596B-983B-4B2E-831A-FB1E29084BEA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B343312-78D4-44ED-8B71-E9E3BAD3B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51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0692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1B2F81-EC94-413D-9E2E-069C516C98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7E52-98E5-4F6A-9B70-BFE9B84B039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7E52-98E5-4F6A-9B70-BFE9B84B039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7E52-98E5-4F6A-9B70-BFE9B84B039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7E52-98E5-4F6A-9B70-BFE9B84B039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8923"/>
            <a:fld id="{8A98C836-BA33-4DC6-A3B8-65E7C51AF7E6}" type="slidenum">
              <a:rPr lang="en-US">
                <a:solidFill>
                  <a:srgbClr val="000000"/>
                </a:solidFill>
              </a:rPr>
              <a:pPr defTabSz="938923"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8500"/>
            <a:ext cx="46497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/>
              <a:t>Jeff:  </a:t>
            </a:r>
            <a:r>
              <a:rPr lang="en-US" smtClean="0"/>
              <a:t>This captures the real shift……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2A118D6-E1DD-4373-9F4D-ABD91AB40B32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7/14/2014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78D788-36BD-4DD6-A307-835036D999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Best summed up by one of our partners: The Data Quality Campaign, StriveTogether believes that data needs to be used as a flashlight, shining light on the good work that is happening and helping to identify ways we can continuously improve what we do, rather than the traditional use of data as a hammer, punishing organizations or systems when scores slip.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50AF8D6-783D-46E0-9238-0A757F5124A4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0692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0692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069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07E52-98E5-4F6A-9B70-BFE9B84B039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0692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Rooted in local success, outcomes trending in the right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4C623-A262-4598-8AE4-1B66E59E00E8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7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4A7A651-8521-45BE-8F7E-07F9995D27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96F269-D32D-42EC-B666-440DDC26D5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B71A-37BA-49DF-A5D2-D30A7420F2BC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665C-46D3-4194-94A5-8E9642D97AA2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4" y="6600841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0E26D963-0990-41D1-B98A-7D008BA92A4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6397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229600" cy="4572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E92E8436-89DB-498C-ADF6-8FF89B7380F6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44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101" b="20133"/>
          <a:stretch/>
        </p:blipFill>
        <p:spPr bwMode="auto">
          <a:xfrm>
            <a:off x="23754" y="6363220"/>
            <a:ext cx="1531917" cy="45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7802030" y="6595364"/>
            <a:ext cx="2529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425968"/>
                </a:solidFill>
                <a:cs typeface="Arial" pitchFamily="34" charset="0"/>
              </a:rPr>
              <a:t>© Strive 2013 |</a:t>
            </a:r>
          </a:p>
          <a:p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6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B7C8D2DB-642C-4AFB-B824-577AC041FBC0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charset="0"/>
            </a:endParaRPr>
          </a:p>
        </p:txBody>
      </p:sp>
      <p:pic>
        <p:nvPicPr>
          <p:cNvPr id="6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>
          <a:blip r:embed="rId3" cstate="print"/>
          <a:srcRect b="26456"/>
          <a:stretch>
            <a:fillRect/>
          </a:stretch>
        </p:blipFill>
        <p:spPr bwMode="auto">
          <a:xfrm>
            <a:off x="6942149" y="6210313"/>
            <a:ext cx="21542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EFF8F16B-2349-4E37-AC81-DFADDD0753AB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731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D9D3EFF-8D6C-4555-8308-0F5224F5049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15150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D7867A4E-168A-4069-8887-803615373F33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" y="6605238"/>
            <a:ext cx="100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July 29, 2013 </a:t>
            </a:r>
            <a:endParaRPr lang="en-US" sz="1200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6113D38-450C-49AC-81B9-E318581DBE8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A4331ED-EBF5-4A76-8E89-9D1A36ED2FF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83719CE-0C3C-412E-989C-4427C1383785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9B03A83-6C72-41FC-9A15-F71E8801F89B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5808-0E51-4E96-8FF1-5B19DB4942EA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F3393B4B-FCE2-48CA-A358-07AC35ABA15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A9626446-B102-45E7-8900-6235451AF51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A33ECD4-793D-4339-82EC-EB2329170E4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E504D9E-F03E-4F98-97D6-4C6B1165E44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673D2F0F-5F01-4591-91C4-1CB021A0C196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0F00961F-F15B-42C7-A5AB-84B0A91BBF0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79123672-C6AB-4BF5-98BC-FF08142E4D5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4E23BC4-ACD6-46EB-BE38-7772718E651A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587EFB98-E4FF-487B-8D5D-9BA688E25CC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E917804B-68C3-4485-859A-54CCD013CE3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A928E78D-01C7-452C-A0BC-7FF22BFDC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22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A4BCA45B-C863-47EA-A03D-17E00F4C2C8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8C0EB84-3303-4734-B598-2AF7C51AB80B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2BD5E23-0938-4D48-8607-27B2F6FBEB68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D9D3EFF-8D6C-4555-8308-0F5224F5049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22C2D04B-AA8B-4ED4-9ED5-5E8930302397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F4542572-C7A4-49D3-A82D-BFF8A51296C6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ACBC7AB2-D6CC-4879-830C-E50B57D4A5FA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D26BFEE9-69BE-4ACE-B288-6D95432EDEB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5940A3A9-5452-4EE0-8BB9-2A928CDF42EF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349B132C-DD11-41AF-B2B3-B7881C25E9CB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87C7E928-54FC-4999-BABA-E4E45B680AC3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19A7F484-3F38-422C-96A2-A5890DCF419C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DF1A2F90-99C1-4C93-889F-AA84BD0DAD23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C38D1FE-39A0-477A-9AF7-F587219C159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9C07CB6D-715D-4791-9FD9-8C697E51132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47A5EB82-1B7B-40F3-9982-D34E55CB23FA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15150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D7867A4E-168A-4069-8887-803615373F33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" y="6605238"/>
            <a:ext cx="100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July 29, 2013 </a:t>
            </a:r>
            <a:endParaRPr lang="en-US" sz="1200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01DD-8B2E-46A2-A72E-47729A9338B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BECBA9B7-C644-4D70-B7DE-7D5AB6ECFECF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charset="0"/>
            </a:endParaRPr>
          </a:p>
        </p:txBody>
      </p:sp>
      <p:pic>
        <p:nvPicPr>
          <p:cNvPr id="6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>
          <a:blip r:embed="rId3" cstate="print"/>
          <a:srcRect b="26456"/>
          <a:stretch>
            <a:fillRect/>
          </a:stretch>
        </p:blipFill>
        <p:spPr bwMode="auto">
          <a:xfrm>
            <a:off x="6942149" y="6210313"/>
            <a:ext cx="21542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06BAFD76-178C-4445-BD22-32549CEDEE0D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96FCE-C7C9-4E83-87E9-3103367346E1}" type="datetimeFigureOut">
              <a:rPr lang="en-US"/>
              <a:pPr>
                <a:defRPr/>
              </a:pPr>
              <a:t>7/14/2014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174BC9-E732-41E7-B1F1-F7852DC7E2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 lIns="91438" tIns="45718" rIns="91438" bIns="45718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 defTabSz="914382">
              <a:spcBef>
                <a:spcPct val="20000"/>
              </a:spcBef>
              <a:buFont typeface="Arial" pitchFamily="34" charset="0"/>
              <a:buNone/>
              <a:defRPr/>
            </a:pPr>
            <a:fld id="{DC013C71-ACC7-42F7-B83C-9F0EC555A1C0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 defTabSz="914382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1200">
                <a:solidFill>
                  <a:prstClr val="white">
                    <a:lumMod val="65000"/>
                  </a:prstClr>
                </a:solidFill>
                <a:ea typeface="Geneva" pitchFamily="16" charset="0"/>
              </a:defRPr>
            </a:lvl1pPr>
          </a:lstStyle>
          <a:p>
            <a:pPr>
              <a:defRPr/>
            </a:pPr>
            <a:fld id="{91F1AF4C-35CB-45B6-BBC1-247AF0D7DB5A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D9D3EFF-8D6C-4555-8308-0F5224F5049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15150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D7867A4E-168A-4069-8887-803615373F33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" y="6605238"/>
            <a:ext cx="100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July 29, 2013 </a:t>
            </a:r>
            <a:endParaRPr lang="en-US" sz="1200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6113D38-450C-49AC-81B9-E318581DBE8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A4331ED-EBF5-4A76-8E89-9D1A36ED2FF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83719CE-0C3C-412E-989C-4427C1383785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6113D38-450C-49AC-81B9-E318581DBE8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9B03A83-6C72-41FC-9A15-F71E8801F89B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F3393B4B-FCE2-48CA-A358-07AC35ABA15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A9626446-B102-45E7-8900-6235451AF51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A33ECD4-793D-4339-82EC-EB2329170E4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E504D9E-F03E-4F98-97D6-4C6B1165E44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673D2F0F-5F01-4591-91C4-1CB021A0C196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0F00961F-F15B-42C7-A5AB-84B0A91BBF0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79123672-C6AB-4BF5-98BC-FF08142E4D5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4E23BC4-ACD6-46EB-BE38-7772718E651A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587EFB98-E4FF-487B-8D5D-9BA688E25CC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6C77559D-B2B4-4E6F-A258-A657EBF6A0D9}" type="slidenum">
              <a:rPr lang="en-US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charset="0"/>
              </a:rPr>
              <a:pPr lvl="4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25975F5C-E80F-4961-A696-58D18B3FAAF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D9D3EFF-8D6C-4555-8308-0F5224F5049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15150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D7867A4E-168A-4069-8887-803615373F33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" y="6605238"/>
            <a:ext cx="100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July 29, 2013 </a:t>
            </a:r>
            <a:endParaRPr lang="en-US" sz="1200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6113D38-450C-49AC-81B9-E318581DBE8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A4331ED-EBF5-4A76-8E89-9D1A36ED2FF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83719CE-0C3C-412E-989C-4427C1383785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9B03A83-6C72-41FC-9A15-F71E8801F89B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F3393B4B-FCE2-48CA-A358-07AC35ABA15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A9626446-B102-45E7-8900-6235451AF51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A33ECD4-793D-4339-82EC-EB2329170E4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E504D9E-F03E-4F98-97D6-4C6B1165E44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673D2F0F-5F01-4591-91C4-1CB021A0C196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0F00961F-F15B-42C7-A5AB-84B0A91BBF0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79123672-C6AB-4BF5-98BC-FF08142E4D5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A4331ED-EBF5-4A76-8E89-9D1A36ED2FF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4E23BC4-ACD6-46EB-BE38-7772718E651A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587EFB98-E4FF-487B-8D5D-9BA688E25CC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6C77559D-B2B4-4E6F-A258-A657EBF6A0D9}" type="slidenum">
              <a:rPr lang="en-US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charset="0"/>
              </a:rPr>
              <a:pPr lvl="4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25975F5C-E80F-4961-A696-58D18B3FAAF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F63E-6366-4296-A34D-8B584A5326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BED3-FECB-445F-B42E-9F6E23F6B7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B78F-37CB-453F-9075-BF97130FFD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F1F5-06E7-434B-A425-9602BA2F9C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365-FF91-4AB1-A880-B67CBA3194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79B5-048C-4246-9989-23166395B9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0537-E5B5-424B-8D13-5057A5581E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27305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ED4B8-A6E9-4CF8-B3E2-CCB7CE39CD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83719CE-0C3C-412E-989C-4427C1383785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1047-15A5-41E0-B8DD-204ED466A0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F49A-7800-4B24-82D3-E80893FC8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83D2-357A-4420-A4AD-2FB51AEF68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9B03A83-6C72-41FC-9A15-F71E8801F89B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F3393B4B-FCE2-48CA-A358-07AC35ABA15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7586D-2B2B-4A12-8548-7434BA9B26E1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A9626446-B102-45E7-8900-6235451AF51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A33ECD4-793D-4339-82EC-EB2329170E4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E504D9E-F03E-4F98-97D6-4C6B1165E44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673D2F0F-5F01-4591-91C4-1CB021A0C196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0F00961F-F15B-42C7-A5AB-84B0A91BBF0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79123672-C6AB-4BF5-98BC-FF08142E4D5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4E23BC4-ACD6-46EB-BE38-7772718E651A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587EFB98-E4FF-487B-8D5D-9BA688E25CC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6C77559D-B2B4-4E6F-A258-A657EBF6A0D9}" type="slidenum">
              <a:rPr lang="en-US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charset="0"/>
              </a:rPr>
              <a:pPr lvl="4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25975F5C-E80F-4961-A696-58D18B3FAAF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E917804B-68C3-4485-859A-54CCD013CE3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A928E78D-01C7-452C-A0BC-7FF22BFDC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22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D9D3EFF-8D6C-4555-8308-0F5224F5049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15150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D7867A4E-168A-4069-8887-803615373F33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" y="6605238"/>
            <a:ext cx="100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July 29, 2013 </a:t>
            </a:r>
            <a:endParaRPr lang="en-US" sz="1200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6113D38-450C-49AC-81B9-E318581DBE8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4933-38B9-42EB-8EE6-DDCFDDCA3C9A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A4331ED-EBF5-4A76-8E89-9D1A36ED2FF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83719CE-0C3C-412E-989C-4427C1383785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9B03A83-6C72-41FC-9A15-F71E8801F89B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F3393B4B-FCE2-48CA-A358-07AC35ABA15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A9626446-B102-45E7-8900-6235451AF51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A33ECD4-793D-4339-82EC-EB2329170E4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3E504D9E-F03E-4F98-97D6-4C6B1165E44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673D2F0F-5F01-4591-91C4-1CB021A0C196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0F00961F-F15B-42C7-A5AB-84B0A91BBF0E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79123672-C6AB-4BF5-98BC-FF08142E4D5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4E23BC4-ACD6-46EB-BE38-7772718E651A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587EFB98-E4FF-487B-8D5D-9BA688E25CC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0B19-4D11-4C22-8D37-AC610AAECEE2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86800" y="6648581"/>
            <a:ext cx="457200" cy="209419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75E1EC99-7292-544A-B232-B2BFB0B7AEF3}" type="slidenum">
              <a:rPr lang="en-US" sz="1200" smtClean="0">
                <a:solidFill>
                  <a:prstClr val="white"/>
                </a:solidFill>
              </a:rPr>
              <a:pPr defTabSz="457200"/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629400"/>
            <a:ext cx="3648008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495992" y="6629400"/>
            <a:ext cx="3648008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6"/>
          <p:cNvGrpSpPr/>
          <p:nvPr userDrawn="1"/>
        </p:nvGrpSpPr>
        <p:grpSpPr>
          <a:xfrm>
            <a:off x="3648008" y="6196190"/>
            <a:ext cx="1876492" cy="669519"/>
            <a:chOff x="3648008" y="6196178"/>
            <a:chExt cx="1876492" cy="669519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" t="2518" b="27191"/>
            <a:stretch/>
          </p:blipFill>
          <p:spPr>
            <a:xfrm>
              <a:off x="3648008" y="6196178"/>
              <a:ext cx="1876492" cy="669519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3756121" y="6856460"/>
              <a:ext cx="16317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3985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6C77559D-B2B4-4E6F-A258-A657EBF6A0D9}" type="slidenum">
              <a:rPr lang="en-US" smtClean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charset="0"/>
              </a:rPr>
              <a:pPr lvl="4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25975F5C-E80F-4961-A696-58D18B3FAAF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E917804B-68C3-4485-859A-54CCD013CE3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A928E78D-01C7-452C-A0BC-7FF22BFDC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22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B71A-37BA-49DF-A5D2-D30A7420F2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7586D-2B2B-4A12-8548-7434BA9B26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4933-38B9-42EB-8EE6-DDCFDDCA3C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0B19-4D11-4C22-8D37-AC610AAECE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4F82-C4D5-4AC1-ADE7-979BF86B5F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5C45-1A0A-42ED-AB9D-F9725D1C62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143E2-E4FD-4C38-8390-B2528B6C3E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4F82-C4D5-4AC1-ADE7-979BF86B5F93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93C0-3122-4F06-A147-2D107E9E18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80C2-E849-4C30-A8A2-44277DE3C5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665C-46D3-4194-94A5-8E9642D97A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5808-0E51-4E96-8FF1-5B19DB4942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1B79DDE6-62F9-434D-85C6-E2B087E97422}" type="datetime1">
              <a:rPr lang="en-US" smtClean="0"/>
              <a:pPr>
                <a:defRPr/>
              </a:pPr>
              <a:t>7/14/2014</a:t>
            </a:fld>
            <a:endParaRPr lang="en-US" dirty="0"/>
          </a:p>
        </p:txBody>
      </p:sp>
      <p:pic>
        <p:nvPicPr>
          <p:cNvPr id="8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5"/>
          <a:stretch/>
        </p:blipFill>
        <p:spPr bwMode="auto">
          <a:xfrm>
            <a:off x="6941431" y="6210584"/>
            <a:ext cx="2155083" cy="3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4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293"/>
            <a:ext cx="2819400" cy="595507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7224731" y="6596064"/>
            <a:ext cx="25288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  <a:cs typeface="Arial" pitchFamily="34" charset="0"/>
              </a:rPr>
              <a:t>© Strive </a:t>
            </a:r>
            <a:r>
              <a:rPr lang="en-US" sz="1200" dirty="0" smtClean="0">
                <a:solidFill>
                  <a:srgbClr val="7F7F7F"/>
                </a:solidFill>
                <a:cs typeface="Arial" pitchFamily="34" charset="0"/>
              </a:rPr>
              <a:t>Together 2013 </a:t>
            </a:r>
            <a:endParaRPr lang="en-US" sz="1200" dirty="0">
              <a:solidFill>
                <a:srgbClr val="7F7F7F"/>
              </a:solidFill>
              <a:cs typeface="Arial" pitchFamily="34" charset="0"/>
            </a:endParaRPr>
          </a:p>
          <a:p>
            <a:endParaRPr lang="en-US" dirty="0">
              <a:solidFill>
                <a:srgbClr val="7F7F7F"/>
              </a:solidFill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D999A356-7393-45C8-BE0F-542134CF06B7}" type="datetime1">
              <a:rPr lang="en-US" smtClean="0"/>
              <a:pPr>
                <a:defRPr/>
              </a:pPr>
              <a:t>7/14/2014</a:t>
            </a:fld>
            <a:endParaRPr lang="en-US" dirty="0"/>
          </a:p>
        </p:txBody>
      </p:sp>
      <p:pic>
        <p:nvPicPr>
          <p:cNvPr id="8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5"/>
          <a:stretch/>
        </p:blipFill>
        <p:spPr bwMode="auto">
          <a:xfrm>
            <a:off x="6941431" y="6210584"/>
            <a:ext cx="2155083" cy="3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D07A9FBA-509C-4DC2-B6D8-A9CEF23D2CB5}" type="datetime1">
              <a:rPr lang="en-US" smtClean="0"/>
              <a:pPr>
                <a:defRPr/>
              </a:pPr>
              <a:t>7/14/2014</a:t>
            </a:fld>
            <a:endParaRPr lang="en-US" dirty="0"/>
          </a:p>
        </p:txBody>
      </p:sp>
      <p:pic>
        <p:nvPicPr>
          <p:cNvPr id="8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5"/>
          <a:stretch/>
        </p:blipFill>
        <p:spPr bwMode="auto">
          <a:xfrm>
            <a:off x="6941431" y="6210584"/>
            <a:ext cx="2155083" cy="3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8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95B2EE8D-6A68-41C7-A3FE-1857876BAB9F}" type="datetime1">
              <a:rPr lang="en-US" smtClean="0"/>
              <a:pPr>
                <a:defRPr/>
              </a:pPr>
              <a:t>7/14/2014</a:t>
            </a:fld>
            <a:endParaRPr lang="en-US" dirty="0"/>
          </a:p>
        </p:txBody>
      </p:sp>
      <p:pic>
        <p:nvPicPr>
          <p:cNvPr id="8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5"/>
          <a:stretch/>
        </p:blipFill>
        <p:spPr bwMode="auto">
          <a:xfrm>
            <a:off x="6941431" y="6210584"/>
            <a:ext cx="2155083" cy="3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FE1C1B31-5EF0-4B40-AF39-3DF0334B57FA}" type="datetime1">
              <a:rPr lang="en-US" smtClean="0"/>
              <a:pPr>
                <a:defRPr/>
              </a:pPr>
              <a:t>7/14/2014</a:t>
            </a:fld>
            <a:endParaRPr lang="en-US" dirty="0"/>
          </a:p>
        </p:txBody>
      </p:sp>
      <p:pic>
        <p:nvPicPr>
          <p:cNvPr id="8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5"/>
          <a:stretch/>
        </p:blipFill>
        <p:spPr bwMode="auto">
          <a:xfrm>
            <a:off x="6941431" y="6210584"/>
            <a:ext cx="2155083" cy="3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75C45-1A0A-42ED-AB9D-F9725D1C629A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9CA707CF-A715-4E19-961C-75BD56A175CE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85030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68A3E03-BE50-473E-8790-7F67F221AE0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8DB21582-A867-4FD2-938C-3B8B8D5E13F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0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425968"/>
                </a:solidFill>
              </a:defRPr>
            </a:lvl1pPr>
          </a:lstStyle>
          <a:p>
            <a:pPr>
              <a:defRPr/>
            </a:pPr>
            <a:fld id="{29324322-E2A3-4164-8FC1-1E310F911554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83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CB5CEC6-E144-4F8B-9810-C5DE14F4176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D5B80703-C81E-4B82-BD0B-7E502FAF9AF5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02964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657CF5E9-F5F7-481C-8AAD-2F2340DF7540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1CC87F5-63BA-48A7-817D-F5AF6128B5D2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60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B2146D4C-04A5-4155-9497-4F0002217C6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96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60F4B4CE-E2DF-4FF6-9397-4D452F42DA0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15F02FB-43AD-4777-8059-4DC8D966E9BE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578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9EA0B751-0738-4029-A85C-FEDAB70BE449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AEF624B6-4D48-4DFA-BE65-5DF544D4C7C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52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7F7F7D0-6179-41F4-9ECE-35E71E833D7F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07AE395-B68F-4B73-BC06-BBC9BCDE8DDA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2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248DDC01-F02D-4F45-BEA8-B74F3F7D4A16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9CD5D236-9A17-4423-9603-01AEA0CFFBBC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90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143E2-E4FD-4C38-8390-B2528B6C3EEB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5447" y="6191253"/>
            <a:ext cx="1188554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1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8C54E68-6A30-402F-99F7-2D1A2D1FE6BA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6397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229600" cy="4572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39E6A924-5BA6-44AC-8E19-A6D75FA40509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337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684566"/>
            <a:ext cx="8229600" cy="697679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9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435948" y="1718160"/>
            <a:ext cx="8293395" cy="567832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solidFill>
                  <a:srgbClr val="0093B2"/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441216" y="2316823"/>
            <a:ext cx="8293100" cy="410615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FAA26"/>
                </a:solidFill>
                <a:latin typeface="Georgia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41106" y="2743521"/>
            <a:ext cx="8288224" cy="21129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D3935"/>
                </a:solidFill>
                <a:latin typeface="Georgia" pitchFamily="18" charset="0"/>
              </a:defRPr>
            </a:lvl1pPr>
            <a:lvl2pPr>
              <a:defRPr sz="1600">
                <a:solidFill>
                  <a:srgbClr val="3D3935"/>
                </a:solidFill>
                <a:latin typeface="Georgia" pitchFamily="18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5828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" r="-2101" b="20132"/>
          <a:stretch>
            <a:fillRect/>
          </a:stretch>
        </p:blipFill>
        <p:spPr bwMode="auto">
          <a:xfrm>
            <a:off x="23826" y="6362701"/>
            <a:ext cx="1531937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8"/>
          <p:cNvSpPr txBox="1">
            <a:spLocks noChangeArrowheads="1"/>
          </p:cNvSpPr>
          <p:nvPr userDrawn="1"/>
        </p:nvSpPr>
        <p:spPr bwMode="auto">
          <a:xfrm>
            <a:off x="7802581" y="6596064"/>
            <a:ext cx="25288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425968"/>
                </a:solidFill>
                <a:cs typeface="Arial" pitchFamily="34" charset="0"/>
              </a:rPr>
              <a:t>© Strive 2013 |</a:t>
            </a:r>
          </a:p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07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E917804B-68C3-4485-859A-54CCD013CE30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Geneva" pitchFamily="16" charset="0"/>
                <a:cs typeface="+mn-cs"/>
              </a:defRPr>
            </a:lvl1pPr>
          </a:lstStyle>
          <a:p>
            <a:pPr>
              <a:defRPr/>
            </a:pPr>
            <a:fld id="{A928E78D-01C7-452C-A0BC-7FF22BFDC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22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9CA707CF-A715-4E19-961C-75BD56A175CE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68A3E03-BE50-473E-8790-7F67F221AE0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8DB21582-A867-4FD2-938C-3B8B8D5E13F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92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425968"/>
                </a:solidFill>
              </a:defRPr>
            </a:lvl1pPr>
          </a:lstStyle>
          <a:p>
            <a:pPr>
              <a:defRPr/>
            </a:pPr>
            <a:fld id="{29324322-E2A3-4164-8FC1-1E310F911554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CB5CEC6-E144-4F8B-9810-C5DE14F4176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D5B80703-C81E-4B82-BD0B-7E502FAF9AF5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657CF5E9-F5F7-481C-8AAD-2F2340DF7540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1CC87F5-63BA-48A7-817D-F5AF6128B5D2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B2146D4C-04A5-4155-9497-4F0002217C6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93C0-3122-4F06-A147-2D107E9E18FD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60F4B4CE-E2DF-4FF6-9397-4D452F42DA0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15F02FB-43AD-4777-8059-4DC8D966E9BE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9EA0B751-0738-4029-A85C-FEDAB70BE449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AEF624B6-4D48-4DFA-BE65-5DF544D4C7C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7F7F7D0-6179-41F4-9ECE-35E71E833D7F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07AE395-B68F-4B73-BC06-BBC9BCDE8DDA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5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248DDC01-F02D-4F45-BEA8-B74F3F7D4A16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9CD5D236-9A17-4423-9603-01AEA0CFFBBC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10" y="102819"/>
            <a:ext cx="8834098" cy="8358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352614" y="1306077"/>
            <a:ext cx="8438797" cy="509677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altLang="zh-CN" sz="2200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noProof="1" smtClean="0"/>
              <a:t>Click icon to add table</a:t>
            </a:r>
            <a:endParaRPr lang="en-US" altLang="zh-CN" noProof="1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2675AB-2E01-4587-8B30-B4603A8CFBB8}" type="datetimeFigureOut">
              <a:rPr lang="en-US" smtClean="0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906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25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kwfdncinsrv09\users$\rospertc\strive\National New\ppt graphic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2" y="2667000"/>
            <a:ext cx="57372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9CA707CF-A715-4E19-961C-75BD56A175CE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3638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68A3E03-BE50-473E-8790-7F67F221AE01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8DB21582-A867-4FD2-938C-3B8B8D5E13F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pic>
        <p:nvPicPr>
          <p:cNvPr id="8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>
          <a:blip r:embed="rId3" cstate="print"/>
          <a:srcRect b="26456"/>
          <a:stretch>
            <a:fillRect/>
          </a:stretch>
        </p:blipFill>
        <p:spPr bwMode="auto">
          <a:xfrm>
            <a:off x="6942149" y="6210313"/>
            <a:ext cx="21542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494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© StriveTogether 2013|</a:t>
            </a:r>
            <a:fld id="{168A3E03-BE50-473E-8790-7F67F221AE0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-2.png"/>
          <p:cNvPicPr>
            <a:picLocks noChangeAspect="1"/>
          </p:cNvPicPr>
          <p:nvPr userDrawn="1"/>
        </p:nvPicPr>
        <p:blipFill>
          <a:blip r:embed="rId2" cstate="print"/>
          <a:srcRect t="16965" r="28355" b="42157"/>
          <a:stretch>
            <a:fillRect/>
          </a:stretch>
        </p:blipFill>
        <p:spPr bwMode="auto">
          <a:xfrm>
            <a:off x="3060700" y="2492388"/>
            <a:ext cx="6172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558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259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rgbClr val="425968"/>
                </a:solidFill>
              </a:defRPr>
            </a:lvl1pPr>
          </a:lstStyle>
          <a:p>
            <a:pPr>
              <a:defRPr/>
            </a:pPr>
            <a:fld id="{29324322-E2A3-4164-8FC1-1E310F911554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3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80C2-E849-4C30-A8A2-44277DE3C5E8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1CB5CEC6-E144-4F8B-9810-C5DE14F4176C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D5B80703-C81E-4B82-BD0B-7E502FAF9AF5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80252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657CF5E9-F5F7-481C-8AAD-2F2340DF7540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4000" cy="4525963"/>
          </a:xfrm>
        </p:spPr>
        <p:txBody>
          <a:bodyPr/>
          <a:lstStyle>
            <a:lvl1pPr>
              <a:defRPr sz="2800">
                <a:solidFill>
                  <a:srgbClr val="F47920"/>
                </a:solidFill>
              </a:defRPr>
            </a:lvl1pPr>
            <a:lvl2pPr>
              <a:defRPr sz="2400">
                <a:solidFill>
                  <a:srgbClr val="425968"/>
                </a:solidFill>
              </a:defRPr>
            </a:lvl2pPr>
            <a:lvl3pPr>
              <a:defRPr sz="2000">
                <a:solidFill>
                  <a:srgbClr val="425968"/>
                </a:solidFill>
              </a:defRPr>
            </a:lvl3pPr>
            <a:lvl4pPr>
              <a:defRPr sz="1800">
                <a:solidFill>
                  <a:srgbClr val="425968"/>
                </a:solidFill>
              </a:defRPr>
            </a:lvl4pPr>
            <a:lvl5pPr>
              <a:defRPr sz="1800">
                <a:solidFill>
                  <a:srgbClr val="42596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72200" y="1600200"/>
            <a:ext cx="2514600" cy="4495800"/>
          </a:xfrm>
          <a:solidFill>
            <a:srgbClr val="FCD3A6"/>
          </a:solidFill>
        </p:spPr>
        <p:txBody>
          <a:bodyPr/>
          <a:lstStyle>
            <a:lvl1pPr>
              <a:buNone/>
              <a:defRPr sz="2400">
                <a:solidFill>
                  <a:srgbClr val="425968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F47920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1CC87F5-63BA-48A7-817D-F5AF6128B5D2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209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5A5723A-C8EB-4919-B9FE-8589D3F9749D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B2146D4C-04A5-4155-9497-4F0002217C6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pic>
        <p:nvPicPr>
          <p:cNvPr id="8" name="Picture 2" descr="C:\PLC\Local Cloud\Private\rospertc\strive\National New\Branding Materials\TogetherLogo\StriveTogether_color.png"/>
          <p:cNvPicPr>
            <a:picLocks noChangeAspect="1" noChangeArrowheads="1"/>
          </p:cNvPicPr>
          <p:nvPr userDrawn="1"/>
        </p:nvPicPr>
        <p:blipFill>
          <a:blip r:embed="rId3" cstate="print"/>
          <a:srcRect b="26456"/>
          <a:stretch>
            <a:fillRect/>
          </a:stretch>
        </p:blipFill>
        <p:spPr bwMode="auto">
          <a:xfrm>
            <a:off x="6942149" y="6210313"/>
            <a:ext cx="21542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5630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2675AB-2E01-4587-8B30-B4603A8CFBB8}" type="datetimeFigureOut">
              <a:rPr lang="en-US" smtClean="0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563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60F4B4CE-E2DF-4FF6-9397-4D452F42DA04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15F02FB-43AD-4777-8059-4DC8D966E9BE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125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9EA0B751-0738-4029-A85C-FEDAB70BE449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AEF624B6-4D48-4DFA-BE65-5DF544D4C7C7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820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C7F7F7D0-6179-41F4-9ECE-35E71E833D7F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C07AE395-B68F-4B73-BC06-BBC9BCDE8DDA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5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248DDC01-F02D-4F45-BEA8-B74F3F7D4A16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9CD5D236-9A17-4423-9603-01AEA0CFFBBC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15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trive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81" y="6191253"/>
            <a:ext cx="1189037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Untitled-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86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F1A7E729-AC6E-4425-BD4B-3EE31D01F512}" type="slidenum">
              <a:rPr lang="en-US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97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7920"/>
                </a:solidFill>
              </a:defRPr>
            </a:lvl1pPr>
            <a:lvl2pPr>
              <a:defRPr>
                <a:solidFill>
                  <a:srgbClr val="425968"/>
                </a:solidFill>
              </a:defRPr>
            </a:lvl2pPr>
            <a:lvl3pPr>
              <a:defRPr>
                <a:solidFill>
                  <a:srgbClr val="425968"/>
                </a:solidFill>
              </a:defRPr>
            </a:lvl3pPr>
            <a:lvl4pPr>
              <a:defRPr>
                <a:solidFill>
                  <a:srgbClr val="425968"/>
                </a:solidFill>
              </a:defRPr>
            </a:lvl4pPr>
            <a:lvl5pPr>
              <a:defRPr>
                <a:solidFill>
                  <a:srgbClr val="42596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914400"/>
            <a:ext cx="8229600" cy="4572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4162B0B0-81B5-4644-80E3-B111AE152863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863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/>
          </p:nvPr>
        </p:nvSpPr>
        <p:spPr>
          <a:xfrm>
            <a:off x="457200" y="684566"/>
            <a:ext cx="8229600" cy="697679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>
                    <a:lumMod val="9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6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CE5E-21F3-4565-9C1D-6221A9E4F226}" type="datetime1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5FF8-8185-4774-A09C-E6CAE4FED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630755-B797-46EA-94C0-940192D65FEF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E76E32CD-4A3D-4271-A659-08C7F10EBC2A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630755-B797-46EA-94C0-940192D65FEF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E76E32CD-4A3D-4271-A659-08C7F10EBC2A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28F63-C5BC-4852-8265-9D6012F587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630755-B797-46EA-94C0-940192D65FEF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E76E32CD-4A3D-4271-A659-08C7F10EBC2A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630755-B797-46EA-94C0-940192D65FEF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E76E32CD-4A3D-4271-A659-08C7F10EBC2A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CE5E-21F3-4565-9C1D-6221A9E4F2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20000">
        <p:cut/>
      </p:transition>
    </mc:Choice>
    <mc:Fallback xmlns="">
      <p:transition advClick="0" advTm="20000">
        <p:cut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2675AB-2E01-4587-8B30-B4603A8CFBB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398FF16-ABB7-48C1-B321-8D3FC2CA8D89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8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87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80"/>
            <a:ext cx="2133600" cy="212725"/>
          </a:xfrm>
          <a:prstGeom prst="rect">
            <a:avLst/>
          </a:prstGeom>
        </p:spPr>
        <p:txBody>
          <a:bodyPr lIns="91440" tIns="45720" rIns="91440" bIns="4572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2675AB-2E01-4587-8B30-B4603A8CFBB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8"/>
            <a:ext cx="2603500" cy="257175"/>
          </a:xfrm>
          <a:prstGeom prst="rect">
            <a:avLst/>
          </a:prstGeom>
        </p:spPr>
        <p:txBody>
          <a:bodyPr lIns="91440" tIns="45720" rIns="91440" bIns="45720"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398FF16-ABB7-48C1-B321-8D3FC2CA8D89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2675AB-2E01-4587-8B30-B4603A8CFBB8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7398FF16-ABB7-48C1-B321-8D3FC2CA8D89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0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630755-B797-46EA-94C0-940192D65FEF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E76E32CD-4A3D-4271-A659-08C7F10EBC2A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6"/>
            <a:ext cx="2133600" cy="2127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2596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C0AFD3-5784-44AD-94E9-880A0789CF52}" type="datetimeFigureOut">
              <a:rPr lang="en-US"/>
              <a:pPr>
                <a:defRPr/>
              </a:pPr>
              <a:t>7/14/2014</a:t>
            </a:fld>
            <a:endParaRPr lang="en-US" dirty="0"/>
          </a:p>
        </p:txBody>
      </p:sp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6540500" y="6600837"/>
            <a:ext cx="2603500" cy="257175"/>
          </a:xfrm>
          <a:prstGeom prst="rect">
            <a:avLst/>
          </a:prstGeom>
        </p:spPr>
        <p:txBody>
          <a:bodyPr/>
          <a:lstStyle>
            <a:lvl5pPr marL="2057400" indent="-1709738" algn="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4">
              <a:spcBef>
                <a:spcPct val="20000"/>
              </a:spcBef>
              <a:buFont typeface="Arial" pitchFamily="34" charset="0"/>
              <a:buNone/>
              <a:defRPr/>
            </a:pPr>
            <a:fld id="{5383EC89-D832-4000-85B6-9A1D4B183111}" type="slidenum">
              <a:rPr lang="en-US" smtClean="0">
                <a:solidFill>
                  <a:srgbClr val="425968"/>
                </a:solidFill>
                <a:cs typeface="Arial" pitchFamily="34" charset="0"/>
              </a:rPr>
              <a:pPr lvl="4">
                <a:spcBef>
                  <a:spcPct val="20000"/>
                </a:spcBef>
                <a:buFont typeface="Arial" pitchFamily="34" charset="0"/>
                <a:buNone/>
                <a:defRPr/>
              </a:pPr>
              <a:t>‹#›</a:t>
            </a:fld>
            <a:endParaRPr lang="en-US" dirty="0" smtClean="0">
              <a:solidFill>
                <a:srgbClr val="425968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259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25968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479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42596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2596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42596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259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XtvoVtyxebMSjM&amp;tbnid=ZaO2oHu667ZCDM:&amp;ved=0CAUQjRw&amp;url=http://www.issuelab.org/authors/profile/fay_hanleybrown&amp;ei=BAK7U-TYOZDtoATfg4DQCQ&amp;bvm=bv.70138588,d.cWc&amp;psig=AFQjCNEXrAWhbEhr6JOAvbYY899nJOEwWQ&amp;ust=140485105880874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a.org/default.asp" TargetMode="External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3" Type="http://schemas.openxmlformats.org/officeDocument/2006/relationships/image" Target="../media/image49.png"/><Relationship Id="rId21" Type="http://schemas.openxmlformats.org/officeDocument/2006/relationships/image" Target="../media/image65.jpeg"/><Relationship Id="rId34" Type="http://schemas.openxmlformats.org/officeDocument/2006/relationships/image" Target="../media/image78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33" Type="http://schemas.openxmlformats.org/officeDocument/2006/relationships/image" Target="../media/image77.jpeg"/><Relationship Id="rId38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0.wmf"/><Relationship Id="rId20" Type="http://schemas.openxmlformats.org/officeDocument/2006/relationships/image" Target="../media/image64.jpeg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52.jpeg"/><Relationship Id="rId11" Type="http://schemas.openxmlformats.org/officeDocument/2006/relationships/hyperlink" Target="http://www.csarchpc.com/" TargetMode="External"/><Relationship Id="rId24" Type="http://schemas.openxmlformats.org/officeDocument/2006/relationships/image" Target="../media/image68.png"/><Relationship Id="rId32" Type="http://schemas.openxmlformats.org/officeDocument/2006/relationships/image" Target="../media/image76.jpeg"/><Relationship Id="rId37" Type="http://schemas.openxmlformats.org/officeDocument/2006/relationships/image" Target="../media/image81.jpeg"/><Relationship Id="rId5" Type="http://schemas.openxmlformats.org/officeDocument/2006/relationships/image" Target="../media/image51.jpeg"/><Relationship Id="rId15" Type="http://schemas.openxmlformats.org/officeDocument/2006/relationships/image" Target="../media/image59.png"/><Relationship Id="rId23" Type="http://schemas.openxmlformats.org/officeDocument/2006/relationships/image" Target="../media/image67.jpeg"/><Relationship Id="rId28" Type="http://schemas.openxmlformats.org/officeDocument/2006/relationships/image" Target="../media/image72.jpeg"/><Relationship Id="rId36" Type="http://schemas.openxmlformats.org/officeDocument/2006/relationships/image" Target="../media/image80.png"/><Relationship Id="rId10" Type="http://schemas.openxmlformats.org/officeDocument/2006/relationships/image" Target="../media/image55.png"/><Relationship Id="rId19" Type="http://schemas.openxmlformats.org/officeDocument/2006/relationships/image" Target="../media/image63.jpeg"/><Relationship Id="rId31" Type="http://schemas.openxmlformats.org/officeDocument/2006/relationships/image" Target="../media/image7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jpe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85.emf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/>
          </p:cNvSpPr>
          <p:nvPr/>
        </p:nvSpPr>
        <p:spPr bwMode="auto">
          <a:xfrm>
            <a:off x="-228600" y="-114298"/>
            <a:ext cx="9461500" cy="115570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20207">
                <a:srgbClr val="FFFFFF">
                  <a:alpha val="20000"/>
                </a:srgbClr>
              </a:gs>
              <a:gs pos="91879">
                <a:srgbClr val="979FA3">
                  <a:alpha val="20000"/>
                </a:srgbClr>
              </a:gs>
              <a:gs pos="100000">
                <a:srgbClr val="2F4048">
                  <a:alpha val="20000"/>
                </a:srgbClr>
              </a:gs>
            </a:gsLst>
            <a:lin ang="1632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/>
              <a:cs typeface="Arial" pitchFamily="34" charset="0"/>
              <a:sym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18" y="1600200"/>
            <a:ext cx="86407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6D8DA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18" y="3276600"/>
            <a:ext cx="86407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425968"/>
                </a:solidFill>
              </a:rPr>
              <a:t>Nancy L. Zimpher, Chancellor</a:t>
            </a:r>
            <a:br>
              <a:rPr lang="en-US" sz="2400" b="1" dirty="0" smtClean="0">
                <a:solidFill>
                  <a:srgbClr val="425968"/>
                </a:solidFill>
              </a:rPr>
            </a:br>
            <a:r>
              <a:rPr lang="en-US" sz="2400" b="1" dirty="0" smtClean="0">
                <a:solidFill>
                  <a:srgbClr val="425968"/>
                </a:solidFill>
              </a:rPr>
              <a:t>State University of New York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 smtClean="0">
              <a:solidFill>
                <a:srgbClr val="425968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425968"/>
                </a:solidFill>
              </a:rPr>
              <a:t>Chicago, 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425968"/>
                </a:solidFill>
              </a:rPr>
              <a:t>July 16-17, 2014</a:t>
            </a:r>
            <a:endParaRPr lang="en-US" sz="2800" dirty="0">
              <a:solidFill>
                <a:srgbClr val="425968"/>
              </a:solidFill>
            </a:endParaRPr>
          </a:p>
        </p:txBody>
      </p:sp>
      <p:pic>
        <p:nvPicPr>
          <p:cNvPr id="1026" name="Picture 2" descr="C:\Users\edmondsonj\AppData\Local\Microsoft\Windows\Temporary Internet Files\Content.Outlook\2VPFWKA9\StriveTogether_Color_Alon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17" y="189659"/>
            <a:ext cx="3491345" cy="73743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1752613"/>
            <a:ext cx="7705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College Changes Everything Conference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kwfdncinsrv09\users$\rospertc\strive\National New\Powerpoints\napkin_Page_03_Page_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74" r="6852" b="8334"/>
          <a:stretch/>
        </p:blipFill>
        <p:spPr bwMode="auto">
          <a:xfrm>
            <a:off x="938684" y="457200"/>
            <a:ext cx="751951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melin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7800"/>
            <a:ext cx="8763000" cy="69088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3976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16"/>
            <a:ext cx="9144000" cy="6851984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3312"/>
          <a:stretch/>
        </p:blipFill>
        <p:spPr bwMode="auto">
          <a:xfrm>
            <a:off x="762000" y="3655925"/>
            <a:ext cx="7651773" cy="31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/>
          </p:cNvSpPr>
          <p:nvPr/>
        </p:nvSpPr>
        <p:spPr bwMode="auto">
          <a:xfrm>
            <a:off x="6540500" y="6600837"/>
            <a:ext cx="2616200" cy="2571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6"/>
          <p:cNvSpPr txBox="1">
            <a:spLocks/>
          </p:cNvSpPr>
          <p:nvPr/>
        </p:nvSpPr>
        <p:spPr bwMode="auto">
          <a:xfrm>
            <a:off x="304800" y="268291"/>
            <a:ext cx="862330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339725" indent="-339725" algn="ctr" defTabSz="454025">
              <a:spcBef>
                <a:spcPct val="20000"/>
              </a:spcBef>
              <a:defRPr/>
            </a:pPr>
            <a:r>
              <a:rPr lang="en-US" sz="4400" dirty="0">
                <a:solidFill>
                  <a:srgbClr val="425968"/>
                </a:solidFill>
                <a:cs typeface="Arial" pitchFamily="34" charset="0"/>
              </a:rPr>
              <a:t>Focus on Outcomes</a:t>
            </a:r>
          </a:p>
        </p:txBody>
      </p:sp>
      <p:pic>
        <p:nvPicPr>
          <p:cNvPr id="12" name="Picture 11" descr="Cincinnati Public Dat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419" y="2222503"/>
            <a:ext cx="473868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4463" y="1404937"/>
            <a:ext cx="8928100" cy="49577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Kindergarten Readiness in Literacy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Reading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Math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High School Graduation 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College Readiness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College Entrance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College Retention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Degree/Certification Completion</a:t>
            </a:r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0358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/>
          </p:cNvSpPr>
          <p:nvPr/>
        </p:nvSpPr>
        <p:spPr bwMode="auto">
          <a:xfrm flipV="1">
            <a:off x="1971306" y="2351309"/>
            <a:ext cx="6222670" cy="2778827"/>
          </a:xfrm>
          <a:prstGeom prst="rect">
            <a:avLst/>
          </a:prstGeom>
          <a:gradFill flip="none" rotWithShape="1">
            <a:gsLst>
              <a:gs pos="82000">
                <a:srgbClr val="91A9B9">
                  <a:alpha val="58000"/>
                </a:srgbClr>
              </a:gs>
              <a:gs pos="20207">
                <a:srgbClr val="FFFFFF">
                  <a:alpha val="20000"/>
                </a:srgbClr>
              </a:gs>
              <a:gs pos="91879">
                <a:srgbClr val="979FA3">
                  <a:alpha val="20000"/>
                </a:srgbClr>
              </a:gs>
              <a:gs pos="100000">
                <a:srgbClr val="2F4048">
                  <a:alpha val="20000"/>
                </a:srgbClr>
              </a:gs>
            </a:gsLst>
            <a:lin ang="16200000" scaled="1"/>
            <a:tileRect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1142" name="TextBox 6"/>
          <p:cNvSpPr txBox="1">
            <a:spLocks noChangeArrowheads="1"/>
          </p:cNvSpPr>
          <p:nvPr/>
        </p:nvSpPr>
        <p:spPr bwMode="auto">
          <a:xfrm rot="-5400000">
            <a:off x="-936624" y="4079846"/>
            <a:ext cx="29305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425968"/>
                </a:solidFill>
                <a:cs typeface="Arial" pitchFamily="34" charset="0"/>
              </a:rPr>
              <a:t>Percentage</a:t>
            </a:r>
          </a:p>
        </p:txBody>
      </p:sp>
      <p:sp>
        <p:nvSpPr>
          <p:cNvPr id="91143" name="TextBox 7"/>
          <p:cNvSpPr txBox="1">
            <a:spLocks noChangeArrowheads="1"/>
          </p:cNvSpPr>
          <p:nvPr/>
        </p:nvSpPr>
        <p:spPr bwMode="auto">
          <a:xfrm>
            <a:off x="1801814" y="6096000"/>
            <a:ext cx="6229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425968"/>
                </a:solidFill>
                <a:cs typeface="Arial" pitchFamily="34" charset="0"/>
              </a:rPr>
              <a:t>Report Card Year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19075"/>
            <a:ext cx="8077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425968"/>
                </a:solidFill>
                <a:cs typeface="Calibri" pitchFamily="34" charset="0"/>
              </a:rPr>
              <a:t>Proven Local Success: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82700" y="2374900"/>
            <a:ext cx="712788" cy="522288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82700" y="2944827"/>
            <a:ext cx="712788" cy="522287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82700" y="3503627"/>
            <a:ext cx="712788" cy="522287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82700" y="4049727"/>
            <a:ext cx="712788" cy="522287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82700" y="4606929"/>
            <a:ext cx="712788" cy="523875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70000" y="5154613"/>
            <a:ext cx="725488" cy="533400"/>
          </a:xfrm>
          <a:prstGeom prst="line">
            <a:avLst/>
          </a:prstGeom>
          <a:ln w="19050">
            <a:solidFill>
              <a:srgbClr val="42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82807" y="2387600"/>
            <a:ext cx="6211887" cy="0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82807" y="2944813"/>
            <a:ext cx="6211887" cy="0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82807" y="3503613"/>
            <a:ext cx="6211887" cy="0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82807" y="4049713"/>
            <a:ext cx="6211887" cy="0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82807" y="4606925"/>
            <a:ext cx="6211887" cy="0"/>
          </a:xfrm>
          <a:prstGeom prst="line">
            <a:avLst/>
          </a:prstGeom>
          <a:ln w="19050">
            <a:solidFill>
              <a:srgbClr val="A8BB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82807" y="5154613"/>
            <a:ext cx="6211887" cy="0"/>
          </a:xfrm>
          <a:prstGeom prst="line">
            <a:avLst/>
          </a:prstGeom>
          <a:ln w="19050">
            <a:solidFill>
              <a:srgbClr val="42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58888" y="5700713"/>
            <a:ext cx="6210300" cy="0"/>
          </a:xfrm>
          <a:prstGeom prst="line">
            <a:avLst/>
          </a:prstGeom>
          <a:ln w="19050">
            <a:solidFill>
              <a:srgbClr val="42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469207" y="5178425"/>
            <a:ext cx="712787" cy="522288"/>
          </a:xfrm>
          <a:prstGeom prst="line">
            <a:avLst/>
          </a:prstGeom>
          <a:ln w="19050">
            <a:solidFill>
              <a:srgbClr val="42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 rot="10800000">
            <a:off x="2244726" y="4251327"/>
            <a:ext cx="877888" cy="1282700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3447192" y="3670138"/>
            <a:ext cx="879475" cy="1876425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0800000">
            <a:off x="4987943" y="2874626"/>
            <a:ext cx="879475" cy="2684463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1162" name="TextBox 31"/>
          <p:cNvSpPr txBox="1">
            <a:spLocks noChangeArrowheads="1"/>
          </p:cNvSpPr>
          <p:nvPr/>
        </p:nvSpPr>
        <p:spPr bwMode="auto">
          <a:xfrm>
            <a:off x="879475" y="2790837"/>
            <a:ext cx="4381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425968"/>
                </a:solidFill>
                <a:cs typeface="Arial" pitchFamily="34" charset="0"/>
              </a:rPr>
              <a:t>85</a:t>
            </a:r>
          </a:p>
          <a:p>
            <a:endParaRPr lang="en-US" dirty="0">
              <a:solidFill>
                <a:srgbClr val="425968"/>
              </a:solidFill>
              <a:cs typeface="Arial" pitchFamily="34" charset="0"/>
            </a:endParaRPr>
          </a:p>
          <a:p>
            <a:r>
              <a:rPr lang="en-US" dirty="0">
                <a:solidFill>
                  <a:srgbClr val="425968"/>
                </a:solidFill>
                <a:cs typeface="Arial" pitchFamily="34" charset="0"/>
              </a:rPr>
              <a:t>80</a:t>
            </a:r>
          </a:p>
          <a:p>
            <a:endParaRPr lang="en-US" dirty="0">
              <a:solidFill>
                <a:srgbClr val="425968"/>
              </a:solidFill>
              <a:cs typeface="Arial" pitchFamily="34" charset="0"/>
            </a:endParaRPr>
          </a:p>
          <a:p>
            <a:r>
              <a:rPr lang="en-US" dirty="0">
                <a:solidFill>
                  <a:srgbClr val="425968"/>
                </a:solidFill>
                <a:cs typeface="Arial" pitchFamily="34" charset="0"/>
              </a:rPr>
              <a:t>75</a:t>
            </a:r>
          </a:p>
          <a:p>
            <a:endParaRPr lang="en-US" dirty="0">
              <a:solidFill>
                <a:srgbClr val="425968"/>
              </a:solidFill>
              <a:cs typeface="Arial" pitchFamily="34" charset="0"/>
            </a:endParaRPr>
          </a:p>
          <a:p>
            <a:r>
              <a:rPr lang="en-US" dirty="0">
                <a:solidFill>
                  <a:srgbClr val="425968"/>
                </a:solidFill>
                <a:cs typeface="Arial" pitchFamily="34" charset="0"/>
              </a:rPr>
              <a:t>70</a:t>
            </a:r>
          </a:p>
          <a:p>
            <a:endParaRPr lang="en-US" dirty="0">
              <a:solidFill>
                <a:srgbClr val="425968"/>
              </a:solidFill>
              <a:cs typeface="Arial" pitchFamily="34" charset="0"/>
            </a:endParaRPr>
          </a:p>
          <a:p>
            <a:r>
              <a:rPr lang="en-US" dirty="0">
                <a:solidFill>
                  <a:srgbClr val="425968"/>
                </a:solidFill>
                <a:cs typeface="Arial" pitchFamily="34" charset="0"/>
              </a:rPr>
              <a:t>65</a:t>
            </a:r>
          </a:p>
          <a:p>
            <a:endParaRPr lang="en-US" dirty="0">
              <a:solidFill>
                <a:srgbClr val="425968"/>
              </a:solidFill>
              <a:cs typeface="Arial" pitchFamily="34" charset="0"/>
            </a:endParaRPr>
          </a:p>
          <a:p>
            <a:r>
              <a:rPr lang="en-US" dirty="0">
                <a:solidFill>
                  <a:srgbClr val="425968"/>
                </a:solidFill>
                <a:cs typeface="Arial" pitchFamily="34" charset="0"/>
              </a:rPr>
              <a:t>60</a:t>
            </a:r>
          </a:p>
        </p:txBody>
      </p:sp>
      <p:sp>
        <p:nvSpPr>
          <p:cNvPr id="91163" name="TextBox 35"/>
          <p:cNvSpPr txBox="1">
            <a:spLocks noChangeArrowheads="1"/>
          </p:cNvSpPr>
          <p:nvPr/>
        </p:nvSpPr>
        <p:spPr bwMode="auto">
          <a:xfrm>
            <a:off x="1950434" y="5735640"/>
            <a:ext cx="5991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425968"/>
                </a:solidFill>
                <a:cs typeface="Arial" pitchFamily="34" charset="0"/>
              </a:rPr>
              <a:t>2009</a:t>
            </a:r>
            <a:r>
              <a:rPr lang="en-US" b="1" dirty="0">
                <a:solidFill>
                  <a:srgbClr val="425968"/>
                </a:solidFill>
                <a:cs typeface="Arial" pitchFamily="34" charset="0"/>
              </a:rPr>
              <a:t>	</a:t>
            </a:r>
            <a:r>
              <a:rPr lang="en-US" b="1" dirty="0" smtClean="0">
                <a:solidFill>
                  <a:srgbClr val="425968"/>
                </a:solidFill>
                <a:cs typeface="Arial" pitchFamily="34" charset="0"/>
              </a:rPr>
              <a:t>             2010</a:t>
            </a:r>
            <a:r>
              <a:rPr lang="en-US" b="1" dirty="0">
                <a:solidFill>
                  <a:srgbClr val="425968"/>
                </a:solidFill>
                <a:cs typeface="Arial" pitchFamily="34" charset="0"/>
              </a:rPr>
              <a:t>	</a:t>
            </a:r>
            <a:r>
              <a:rPr lang="en-US" b="1" dirty="0" smtClean="0">
                <a:solidFill>
                  <a:srgbClr val="425968"/>
                </a:solidFill>
                <a:cs typeface="Arial" pitchFamily="34" charset="0"/>
              </a:rPr>
              <a:t>     2011               2012</a:t>
            </a:r>
            <a:endParaRPr lang="en-US" b="1" dirty="0">
              <a:solidFill>
                <a:srgbClr val="425968"/>
              </a:solidFill>
              <a:cs typeface="Arial" pitchFamily="34" charset="0"/>
            </a:endParaRPr>
          </a:p>
        </p:txBody>
      </p:sp>
      <p:sp>
        <p:nvSpPr>
          <p:cNvPr id="109596" name="TextBox 36"/>
          <p:cNvSpPr txBox="1">
            <a:spLocks noChangeArrowheads="1"/>
          </p:cNvSpPr>
          <p:nvPr/>
        </p:nvSpPr>
        <p:spPr bwMode="auto">
          <a:xfrm>
            <a:off x="2422526" y="3729041"/>
            <a:ext cx="903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Arial" pitchFamily="34" charset="0"/>
              </a:rPr>
              <a:t>68%</a:t>
            </a:r>
          </a:p>
        </p:txBody>
      </p:sp>
      <p:sp>
        <p:nvSpPr>
          <p:cNvPr id="109597" name="TextBox 37"/>
          <p:cNvSpPr txBox="1">
            <a:spLocks noChangeArrowheads="1"/>
          </p:cNvSpPr>
          <p:nvPr/>
        </p:nvSpPr>
        <p:spPr bwMode="auto">
          <a:xfrm>
            <a:off x="3637683" y="3206576"/>
            <a:ext cx="901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Arial" pitchFamily="34" charset="0"/>
              </a:rPr>
              <a:t>74%</a:t>
            </a:r>
          </a:p>
        </p:txBody>
      </p:sp>
      <p:sp>
        <p:nvSpPr>
          <p:cNvPr id="109598" name="TextBox 38"/>
          <p:cNvSpPr txBox="1">
            <a:spLocks noChangeArrowheads="1"/>
          </p:cNvSpPr>
          <p:nvPr/>
        </p:nvSpPr>
        <p:spPr bwMode="auto">
          <a:xfrm>
            <a:off x="5116512" y="2438400"/>
            <a:ext cx="903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81%</a:t>
            </a:r>
          </a:p>
        </p:txBody>
      </p:sp>
      <p:sp>
        <p:nvSpPr>
          <p:cNvPr id="91167" name="TextBox 39"/>
          <p:cNvSpPr txBox="1">
            <a:spLocks noChangeArrowheads="1"/>
          </p:cNvSpPr>
          <p:nvPr/>
        </p:nvSpPr>
        <p:spPr bwMode="auto">
          <a:xfrm>
            <a:off x="2732088" y="1604965"/>
            <a:ext cx="728186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300" b="1">
                <a:solidFill>
                  <a:srgbClr val="425968"/>
                </a:solidFill>
                <a:cs typeface="Arial" pitchFamily="34" charset="0"/>
              </a:rPr>
              <a:t>Percentage of Outcomes Trending Positively</a:t>
            </a:r>
          </a:p>
        </p:txBody>
      </p:sp>
      <p:pic>
        <p:nvPicPr>
          <p:cNvPr id="91168" name="Picture 2" descr="C:\PLC\Local Cloud\Private\rospertc\strive\CR_10056_20110503_Strive_Partnership_Lockup.png"/>
          <p:cNvPicPr>
            <a:picLocks noChangeAspect="1" noChangeArrowheads="1"/>
          </p:cNvPicPr>
          <p:nvPr/>
        </p:nvPicPr>
        <p:blipFill>
          <a:blip r:embed="rId3" cstate="print"/>
          <a:srcRect b="-15829"/>
          <a:stretch>
            <a:fillRect/>
          </a:stretch>
        </p:blipFill>
        <p:spPr bwMode="auto">
          <a:xfrm>
            <a:off x="487363" y="1436693"/>
            <a:ext cx="22082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Down Arrow 30"/>
          <p:cNvSpPr/>
          <p:nvPr/>
        </p:nvSpPr>
        <p:spPr>
          <a:xfrm rot="10800000">
            <a:off x="6629419" y="2179528"/>
            <a:ext cx="879475" cy="3369111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extBox 38"/>
          <p:cNvSpPr txBox="1">
            <a:spLocks noChangeArrowheads="1"/>
          </p:cNvSpPr>
          <p:nvPr/>
        </p:nvSpPr>
        <p:spPr bwMode="auto">
          <a:xfrm>
            <a:off x="6792912" y="2286000"/>
            <a:ext cx="903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89%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00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kwfdncinsrv09\users$\rospertc\strive\National New\Powerpoints\napkin_Page_03_Page_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74" r="6852" b="8334"/>
          <a:stretch/>
        </p:blipFill>
        <p:spPr bwMode="auto">
          <a:xfrm>
            <a:off x="938684" y="457200"/>
            <a:ext cx="751951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aplu.org/view.image?Id=1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541" y="3581400"/>
            <a:ext cx="5705459" cy="2971800"/>
          </a:xfrm>
          <a:prstGeom prst="rect">
            <a:avLst/>
          </a:prstGeom>
          <a:noFill/>
        </p:spPr>
      </p:pic>
      <p:pic>
        <p:nvPicPr>
          <p:cNvPr id="8194" name="Picture 2" descr="http://www.fundraisingsuccessmag.com/common/img/photos/biz/fs/2010/10/LC-logo-690px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886200" cy="3581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/>
          </p:cNvSpPr>
          <p:nvPr/>
        </p:nvSpPr>
        <p:spPr bwMode="auto">
          <a:xfrm>
            <a:off x="-228600" y="-114298"/>
            <a:ext cx="9461500" cy="115570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20207">
                <a:srgbClr val="FFFFFF">
                  <a:alpha val="20000"/>
                </a:srgbClr>
              </a:gs>
              <a:gs pos="91879">
                <a:srgbClr val="979FA3">
                  <a:alpha val="20000"/>
                </a:srgbClr>
              </a:gs>
              <a:gs pos="100000">
                <a:srgbClr val="2F4048">
                  <a:alpha val="20000"/>
                </a:srgbClr>
              </a:gs>
            </a:gsLst>
            <a:lin ang="1632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/>
              <a:cs typeface="Arial" pitchFamily="34" charset="0"/>
              <a:sym typeface="Gill Sans"/>
            </a:endParaRPr>
          </a:p>
        </p:txBody>
      </p:sp>
      <p:pic>
        <p:nvPicPr>
          <p:cNvPr id="20483" name="Picture 3" descr="C:\PLC\Local Cloud\Private\rospertc\strive\National New\framework\NewFramework_3_15_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3" y="492127"/>
            <a:ext cx="8501062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245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rospertc\Pictures\to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677863"/>
            <a:ext cx="955357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260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67" y="-116956"/>
            <a:ext cx="9188168" cy="66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30836" y="5058889"/>
            <a:ext cx="1413164" cy="1151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79646">
                    <a:lumMod val="75000"/>
                  </a:srgbClr>
                </a:solidFill>
              </a:rPr>
              <a:t>  Australia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79646">
                    <a:lumMod val="75000"/>
                  </a:srgbClr>
                </a:solidFill>
              </a:rPr>
              <a:t>  England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79646">
                    <a:lumMod val="75000"/>
                  </a:srgbClr>
                </a:solidFill>
              </a:rPr>
              <a:t>  Germany</a:t>
            </a:r>
            <a:endParaRPr lang="en-US" sz="1600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ofSUNY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0"/>
            <a:ext cx="7848600" cy="6722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9223" y="533400"/>
            <a:ext cx="5257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tx2"/>
                </a:solidFill>
                <a:latin typeface="Arial"/>
                <a:cs typeface="Arial"/>
              </a:rPr>
              <a:t>The Power of SUNY</a:t>
            </a:r>
            <a:endParaRPr lang="en-US" sz="38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2438400"/>
            <a:ext cx="4572000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solidFill>
                  <a:schemeClr val="tx2"/>
                </a:solidFill>
                <a:latin typeface="Calibri" pitchFamily="34" charset="0"/>
              </a:rPr>
              <a:t>A Big, Hairy Audacious Goal: 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SUNY will be a key engine of revitalization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for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New York State’s economy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and enhance the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quality of life of the state’s citizens.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2C Map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8458200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6000" y="304800"/>
            <a:ext cx="4495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425968"/>
                </a:solidFill>
                <a:latin typeface="Freestyle Script" pitchFamily="66" charset="0"/>
                <a:cs typeface="Adobe Naskh Medium" pitchFamily="50" charset="-78"/>
              </a:rPr>
              <a:t>Does it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57200" y="725488"/>
            <a:ext cx="8153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425968"/>
                </a:solidFill>
                <a:latin typeface="Proxima Nova Rg" pitchFamily="50" charset="0"/>
                <a:cs typeface="Adobe Naskh Medium" pitchFamily="50" charset="-78"/>
              </a:rPr>
              <a:t>WORK?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971800" y="1981200"/>
            <a:ext cx="3124200" cy="0"/>
          </a:xfrm>
          <a:prstGeom prst="line">
            <a:avLst/>
          </a:prstGeom>
          <a:ln w="57150">
            <a:solidFill>
              <a:srgbClr val="F479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 rot="10800000">
            <a:off x="7169150" y="2386013"/>
            <a:ext cx="449263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2" descr="\\kwfdncinsrv09\users$\rospertc\strive\National New\Site Logos\Bridging Richmo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3670300"/>
            <a:ext cx="1519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4937125"/>
            <a:ext cx="2124076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539038" y="2241550"/>
            <a:ext cx="1581150" cy="893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25968"/>
                </a:solidFill>
                <a:cs typeface="Arial" pitchFamily="34" charset="0"/>
              </a:rPr>
              <a:t>+119%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2009 - 2012</a:t>
            </a:r>
          </a:p>
        </p:txBody>
      </p:sp>
      <p:sp>
        <p:nvSpPr>
          <p:cNvPr id="13" name="Oval 12"/>
          <p:cNvSpPr/>
          <p:nvPr/>
        </p:nvSpPr>
        <p:spPr>
          <a:xfrm>
            <a:off x="7261225" y="2779713"/>
            <a:ext cx="261938" cy="260350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6642100" y="2386013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735763" y="2779713"/>
            <a:ext cx="261937" cy="260350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6153150" y="2386013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46813" y="2779713"/>
            <a:ext cx="260350" cy="260350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10800000">
            <a:off x="5656263" y="2386013"/>
            <a:ext cx="449262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748338" y="2779713"/>
            <a:ext cx="261937" cy="260350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 rot="10800000">
            <a:off x="5133975" y="2386013"/>
            <a:ext cx="449263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226050" y="2779713"/>
            <a:ext cx="261938" cy="260350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 rot="10800000">
            <a:off x="4635500" y="2386013"/>
            <a:ext cx="449263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29163" y="2779713"/>
            <a:ext cx="260350" cy="260350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 rot="10800000">
            <a:off x="4151313" y="3679825"/>
            <a:ext cx="450850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44975" y="4073525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0800000">
            <a:off x="3662363" y="3679825"/>
            <a:ext cx="449262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56025" y="4073525"/>
            <a:ext cx="260350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 rot="10800000">
            <a:off x="3163888" y="3679825"/>
            <a:ext cx="450850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57550" y="4073525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0800000">
            <a:off x="2641600" y="3679825"/>
            <a:ext cx="450850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35263" y="4073525"/>
            <a:ext cx="261937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rot="10800000">
            <a:off x="2144713" y="3679825"/>
            <a:ext cx="449262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36788" y="4073525"/>
            <a:ext cx="261937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 rot="10800000">
            <a:off x="6645275" y="3679825"/>
            <a:ext cx="449263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37350" y="4073525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 rot="10800000">
            <a:off x="6154738" y="3679825"/>
            <a:ext cx="450850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48400" y="4073525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 rot="10800000">
            <a:off x="5657850" y="3679825"/>
            <a:ext cx="449263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749925" y="4073525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Down Arrow 40"/>
          <p:cNvSpPr/>
          <p:nvPr/>
        </p:nvSpPr>
        <p:spPr>
          <a:xfrm rot="10800000">
            <a:off x="5135563" y="3679825"/>
            <a:ext cx="449262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229225" y="4073525"/>
            <a:ext cx="260350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 rot="10800000">
            <a:off x="4637088" y="3679825"/>
            <a:ext cx="450850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730750" y="4073525"/>
            <a:ext cx="260350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 rot="10800000">
            <a:off x="7191375" y="3679825"/>
            <a:ext cx="449263" cy="525463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83450" y="4073525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69225" y="3549650"/>
            <a:ext cx="1166813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25968"/>
                </a:solidFill>
                <a:cs typeface="Arial" pitchFamily="34" charset="0"/>
              </a:rPr>
              <a:t>+9%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2009 - 2011</a:t>
            </a:r>
          </a:p>
        </p:txBody>
      </p:sp>
      <p:sp>
        <p:nvSpPr>
          <p:cNvPr id="48" name="Down Arrow 47"/>
          <p:cNvSpPr/>
          <p:nvPr/>
        </p:nvSpPr>
        <p:spPr>
          <a:xfrm rot="10800000">
            <a:off x="5232400" y="4770438"/>
            <a:ext cx="449263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326063" y="5162550"/>
            <a:ext cx="260350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Down Arrow 49"/>
          <p:cNvSpPr/>
          <p:nvPr/>
        </p:nvSpPr>
        <p:spPr>
          <a:xfrm rot="10800000">
            <a:off x="4741863" y="4770438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35525" y="5162550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Down Arrow 51"/>
          <p:cNvSpPr/>
          <p:nvPr/>
        </p:nvSpPr>
        <p:spPr>
          <a:xfrm rot="10800000">
            <a:off x="4244975" y="4770438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338638" y="5162550"/>
            <a:ext cx="260350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Down Arrow 53"/>
          <p:cNvSpPr/>
          <p:nvPr/>
        </p:nvSpPr>
        <p:spPr>
          <a:xfrm rot="10800000">
            <a:off x="3722688" y="4770438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816350" y="5162550"/>
            <a:ext cx="260350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Down Arrow 55"/>
          <p:cNvSpPr/>
          <p:nvPr/>
        </p:nvSpPr>
        <p:spPr>
          <a:xfrm rot="10800000">
            <a:off x="3224213" y="4770438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317875" y="5162550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Down Arrow 57"/>
          <p:cNvSpPr/>
          <p:nvPr/>
        </p:nvSpPr>
        <p:spPr>
          <a:xfrm rot="10800000">
            <a:off x="7235825" y="4770438"/>
            <a:ext cx="449263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7329488" y="5162550"/>
            <a:ext cx="260350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 rot="10800000">
            <a:off x="6737350" y="4770438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31013" y="5162550"/>
            <a:ext cx="261937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Down Arrow 61"/>
          <p:cNvSpPr/>
          <p:nvPr/>
        </p:nvSpPr>
        <p:spPr>
          <a:xfrm rot="10800000">
            <a:off x="6215063" y="4770438"/>
            <a:ext cx="450850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308725" y="5162550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Down Arrow 63"/>
          <p:cNvSpPr/>
          <p:nvPr/>
        </p:nvSpPr>
        <p:spPr>
          <a:xfrm rot="10800000">
            <a:off x="5718175" y="4770438"/>
            <a:ext cx="449263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5810250" y="5162550"/>
            <a:ext cx="261938" cy="261938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35888" y="4592638"/>
            <a:ext cx="1295400" cy="893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25968"/>
                </a:solidFill>
                <a:cs typeface="Arial" pitchFamily="34" charset="0"/>
              </a:rPr>
              <a:t>+15%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2010 - 2013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63" y="2366963"/>
            <a:ext cx="1622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Down Arrow 67"/>
          <p:cNvSpPr/>
          <p:nvPr/>
        </p:nvSpPr>
        <p:spPr>
          <a:xfrm rot="10800000">
            <a:off x="4122737" y="2362200"/>
            <a:ext cx="449263" cy="525462"/>
          </a:xfrm>
          <a:prstGeom prst="downArrow">
            <a:avLst>
              <a:gd name="adj1" fmla="val 50000"/>
              <a:gd name="adj2" fmla="val 32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4792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216400" y="2755900"/>
            <a:ext cx="260350" cy="260350"/>
          </a:xfrm>
          <a:prstGeom prst="ellipse">
            <a:avLst/>
          </a:prstGeom>
          <a:solidFill>
            <a:srgbClr val="4259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kwfdncinsrv09\users$\rospertc\strive\National New\Powerpoints\napkin_Page_03_Page_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74" r="6852" b="8334"/>
          <a:stretch/>
        </p:blipFill>
        <p:spPr bwMode="auto">
          <a:xfrm>
            <a:off x="938684" y="457200"/>
            <a:ext cx="751951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issuelab.org/application/images/cover_graphics/300x385/fsg_social_impact_advisors_6437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03931"/>
            <a:ext cx="4724400" cy="59995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124200"/>
            <a:ext cx="8229600" cy="262096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Five Conditions of Collective Success:</a:t>
            </a:r>
          </a:p>
          <a:p>
            <a:r>
              <a:rPr lang="en-US" dirty="0" smtClean="0"/>
              <a:t>Common Agenda</a:t>
            </a:r>
          </a:p>
          <a:p>
            <a:r>
              <a:rPr lang="en-US" dirty="0" smtClean="0"/>
              <a:t>Shared Measurement Systems</a:t>
            </a:r>
          </a:p>
          <a:p>
            <a:r>
              <a:rPr lang="en-US" dirty="0" smtClean="0"/>
              <a:t>Mutually Reinforcing Activities</a:t>
            </a:r>
          </a:p>
          <a:p>
            <a:r>
              <a:rPr lang="en-US" dirty="0" smtClean="0"/>
              <a:t>Continuous Communication</a:t>
            </a:r>
          </a:p>
          <a:p>
            <a:r>
              <a:rPr lang="en-US" dirty="0" smtClean="0"/>
              <a:t>Backbone Support Organizations</a:t>
            </a:r>
          </a:p>
          <a:p>
            <a:endParaRPr lang="en-US" dirty="0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6400800" cy="31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kwfdncinsrv09\users$\rospertc\strive\National New\Powerpoints\napkin_Page_03_Page_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74" r="6852" b="8334"/>
          <a:stretch/>
        </p:blipFill>
        <p:spPr bwMode="auto">
          <a:xfrm>
            <a:off x="938684" y="457200"/>
            <a:ext cx="751951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/>
          </p:cNvSpPr>
          <p:nvPr/>
        </p:nvSpPr>
        <p:spPr bwMode="auto">
          <a:xfrm>
            <a:off x="-228600" y="-114298"/>
            <a:ext cx="9461500" cy="115570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20207">
                <a:srgbClr val="FFFFFF">
                  <a:alpha val="20000"/>
                </a:srgbClr>
              </a:gs>
              <a:gs pos="91879">
                <a:srgbClr val="979FA3">
                  <a:alpha val="20000"/>
                </a:srgbClr>
              </a:gs>
              <a:gs pos="100000">
                <a:srgbClr val="2F4048">
                  <a:alpha val="20000"/>
                </a:srgbClr>
              </a:gs>
            </a:gsLst>
            <a:lin ang="1632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/>
              <a:cs typeface="Arial" pitchFamily="34" charset="0"/>
              <a:sym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293" y="2083228"/>
            <a:ext cx="86407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47920"/>
                </a:solidFill>
              </a:rPr>
              <a:t>What does this look like on the ground?</a:t>
            </a:r>
            <a:endParaRPr lang="en-US" sz="3600" dirty="0">
              <a:solidFill>
                <a:srgbClr val="F47920"/>
              </a:solidFill>
            </a:endParaRPr>
          </a:p>
        </p:txBody>
      </p:sp>
      <p:pic>
        <p:nvPicPr>
          <p:cNvPr id="5" name="Picture 2" descr="C:\Users\edmondsonj\AppData\Local\Microsoft\Windows\Temporary Internet Files\Content.Outlook\2VPFWKA9\StriveTogether_Color_Alon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24" y="178141"/>
            <a:ext cx="2747811" cy="6768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0"/>
            <a:ext cx="2749584" cy="154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11" y="3429007"/>
            <a:ext cx="723035" cy="10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O:\Cradle to Career &amp; STRIVE\Albany\Logos\Logos Received 042312\Turner Logo-Building the Fu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97000"/>
            <a:ext cx="1075158" cy="76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l_fi" descr="http://profile.ak.fbcdn.net/hprofile-ak-snc4/50394_2212118273_803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7" y="1701800"/>
            <a:ext cx="1059803" cy="72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2514600"/>
            <a:ext cx="807728" cy="69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1" descr="http://www.ja.org/images/REDESIGN-3_JA-Logo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1" y="4749800"/>
            <a:ext cx="1202718" cy="40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11" y="1701807"/>
            <a:ext cx="826057" cy="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SArch">
            <a:hlinkClick r:id="rId11" tooltip="CSArch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8600" y="2616200"/>
            <a:ext cx="898903" cy="56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O:\Cradle to Career &amp; STRIVE\Albany\Logos\Logos Received 042312\SCCCLogo_JPEG_Colo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" y="5461001"/>
            <a:ext cx="1842427" cy="70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O:\Cradle to Career &amp; STRIVE\Albany\Logos\Logos Received 042312\UnitedWay_NEW_Logo_Vertical_Full_Colo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00600" y="1701801"/>
            <a:ext cx="1036602" cy="122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6223489"/>
            <a:ext cx="1282847" cy="63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O:\Cradle to Career &amp; STRIVE\Albany\Logos\Logos Received 042312\Copy of CDCCC_3lines_2735fix.ep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52811" y="2717800"/>
            <a:ext cx="607635" cy="92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O:\Cradle to Career &amp; STRIVE\Albany\Logos\Logos Received 042312\dcyfhead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19200" y="3530607"/>
            <a:ext cx="1974056" cy="32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O:\Cradle to Career &amp; STRIVE\Albany\Logos\Logos Received 042312\EquinoxLogoFinal-3color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96200" y="1701800"/>
            <a:ext cx="1095334" cy="39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Sefcu2c cmyk Convert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19811" y="2819407"/>
            <a:ext cx="1259123" cy="44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O:\Cradle to Career &amp; STRIVE\Albany\Logos\Logos Received 042312\AlbanyPublicSchools_We Choose logo 7-1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600204" y="4241800"/>
            <a:ext cx="627773" cy="77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l_fi" descr="http://sln.suny.edu/images/campusprofiles/empirestate/empire25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34211" y="5054600"/>
            <a:ext cx="929747" cy="98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038611" y="6273803"/>
            <a:ext cx="1193027" cy="32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O:\Cradle to Career &amp; STRIVE\Albany\Logos\Logos Received 042312\AFEALogo_edited-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81800" y="4445008"/>
            <a:ext cx="1075156" cy="46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38405" y="4241803"/>
            <a:ext cx="980421" cy="51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l_fi" descr="http://mandtreo.com/content/v1/us/img/printlogo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04807" y="2616203"/>
            <a:ext cx="1204045" cy="52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l_fi" descr="http://www.albany.edu/main/features/2003/04-03/minerva/1_wm-4c_gold_black_small.gif"/>
          <p:cNvPicPr>
            <a:picLocks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81211" y="5359408"/>
            <a:ext cx="705021" cy="55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7" descr="http://www.ipro.org/pix/logos/doh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477000" y="1701803"/>
            <a:ext cx="781032" cy="53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l_fi" descr="http://cn2.wnet.org/thirteencelebration/blog/files/2008/11/thumbnail-nysut_20081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029200" y="3632200"/>
            <a:ext cx="1103432" cy="74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http://www.rockinst.org/images/logo_book_antiqua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981200" y="6273800"/>
            <a:ext cx="1768208" cy="38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l_fi" descr="https://www.hvcc.edu/images/newlogogreen.gif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191011" y="3225803"/>
            <a:ext cx="518403" cy="67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2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791211" y="5867401"/>
            <a:ext cx="1194093" cy="54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 descr="O:\Cradle to Career &amp; STRIVE\Albany\Logos\Logos\ACAP Logo black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019800" y="4953000"/>
            <a:ext cx="757898" cy="67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O:\Cradle to Career &amp; STRIVE\Albany\Logos\Logos\CEMHD logo-large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162811" y="6172208"/>
            <a:ext cx="1012367" cy="46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2" descr="O:\Cradle to Career &amp; STRIVE\Albany\Logos\Logos\AHA Logo Color with Trans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553200" y="3632207"/>
            <a:ext cx="689090" cy="6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 descr="O:\Cradle to Career &amp; STRIVE\Albany\Logos\Logos\Saint Rose_logo_stacked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8229600" y="5156208"/>
            <a:ext cx="632068" cy="9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895611" y="5562600"/>
            <a:ext cx="2856585" cy="34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O:\Cradle to Career &amp; STRIVE\Albany\Logos\Logos\sage logo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305811" y="4445000"/>
            <a:ext cx="686293" cy="36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 descr="CEGlogo2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543800" y="3530603"/>
            <a:ext cx="739172" cy="53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 descr="http://keep3.sjfc.edu/students/aes06742/e-port/MSTI%20260/New%20York%20State%20Education%20Department_files/usny1.gif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657600" y="4648208"/>
            <a:ext cx="2122776" cy="58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06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5"/>
          <p:cNvSpPr txBox="1">
            <a:spLocks noChangeArrowheads="1"/>
          </p:cNvSpPr>
          <p:nvPr/>
        </p:nvSpPr>
        <p:spPr bwMode="auto">
          <a:xfrm>
            <a:off x="7" y="218864"/>
            <a:ext cx="1038225" cy="1447800"/>
          </a:xfrm>
          <a:prstGeom prst="rect">
            <a:avLst/>
          </a:prstGeom>
          <a:solidFill>
            <a:srgbClr val="056180"/>
          </a:solidFill>
          <a:ln w="9525">
            <a:noFill/>
            <a:miter lim="800000"/>
            <a:headEnd/>
            <a:tailEnd/>
          </a:ln>
        </p:spPr>
        <p:txBody>
          <a:bodyPr lIns="91438" tIns="45718" rIns="91438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srgbClr val="FFFFFF"/>
                </a:solidFill>
                <a:cs typeface="Arial" charset="0"/>
              </a:rPr>
              <a:t>Vision</a:t>
            </a: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1133476" y="179919"/>
            <a:ext cx="5800725" cy="142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Every child will have high-quality early learning programs and services; ambitious, rigorous and comprehensive education reforms; college- and career-readiness programs; and family and community supports, including improved family engagement in student learning through adult education opportunities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143001" y="2006605"/>
            <a:ext cx="5562600" cy="112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To develop a well-educated and well-prepared 21</a:t>
            </a:r>
            <a:r>
              <a:rPr lang="en-US" sz="1200" baseline="30000" dirty="0" smtClean="0">
                <a:solidFill>
                  <a:srgbClr val="033873"/>
                </a:solidFill>
                <a:latin typeface="Arial"/>
                <a:cs typeface="Arial"/>
              </a:rPr>
              <a:t>st</a:t>
            </a: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 century workforce that will revitalize the local and regional economy.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75158" y="383540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>
                <a:solidFill>
                  <a:srgbClr val="033873"/>
                </a:solidFill>
                <a:latin typeface="Arial"/>
                <a:cs typeface="Arial"/>
              </a:rPr>
              <a:t>Children enter kindergarten ready to succeed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22958" y="3835405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>
                <a:solidFill>
                  <a:srgbClr val="033873"/>
                </a:solidFill>
                <a:latin typeface="Arial"/>
                <a:cs typeface="Arial"/>
              </a:rPr>
              <a:t>Students are proficient in core academic subjects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3158" y="3835405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>
                <a:solidFill>
                  <a:srgbClr val="033873"/>
                </a:solidFill>
                <a:latin typeface="Arial"/>
                <a:cs typeface="Arial"/>
              </a:rPr>
              <a:t>Students successfully transition from middle to high school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75758" y="3835405"/>
            <a:ext cx="1706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>
                <a:solidFill>
                  <a:srgbClr val="033873"/>
                </a:solidFill>
                <a:latin typeface="Arial"/>
                <a:cs typeface="Arial"/>
              </a:rPr>
              <a:t>Students graduate from high school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521081" y="3835405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>
                <a:solidFill>
                  <a:srgbClr val="033873"/>
                </a:solidFill>
                <a:latin typeface="Arial"/>
                <a:cs typeface="Arial"/>
              </a:rPr>
              <a:t>Graduates attain employment or a postsecondary degree/credential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75158" y="5562605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>
                <a:solidFill>
                  <a:srgbClr val="033873"/>
                </a:solidFill>
                <a:latin typeface="Arial"/>
                <a:cs typeface="Arial"/>
              </a:rPr>
              <a:t>Children </a:t>
            </a: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are healthy</a:t>
            </a:r>
            <a:endParaRPr lang="en-US" sz="1200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22958" y="5562605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Children feel safe at school and in their community</a:t>
            </a:r>
            <a:endParaRPr lang="en-US" sz="1200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123158" y="5562605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Children live in stable communities</a:t>
            </a:r>
            <a:endParaRPr lang="en-US" sz="1200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75758" y="5562605"/>
            <a:ext cx="1706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Family and community members support learning in schools</a:t>
            </a:r>
            <a:endParaRPr lang="en-US" sz="1200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552158" y="5572209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2">
              <a:defRPr/>
            </a:pP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Children have access to 21</a:t>
            </a:r>
            <a:r>
              <a:rPr lang="en-US" sz="1200" baseline="30000" dirty="0" smtClean="0">
                <a:solidFill>
                  <a:srgbClr val="033873"/>
                </a:solidFill>
                <a:latin typeface="Arial"/>
                <a:cs typeface="Arial"/>
              </a:rPr>
              <a:t>st</a:t>
            </a:r>
            <a:r>
              <a:rPr lang="en-US" sz="1200" dirty="0" smtClean="0">
                <a:solidFill>
                  <a:srgbClr val="033873"/>
                </a:solidFill>
                <a:latin typeface="Arial"/>
                <a:cs typeface="Arial"/>
              </a:rPr>
              <a:t> century learning tools</a:t>
            </a:r>
            <a:endParaRPr lang="en-US" sz="1200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50" name="TextBox 7"/>
          <p:cNvSpPr txBox="1">
            <a:spLocks noChangeArrowheads="1"/>
          </p:cNvSpPr>
          <p:nvPr/>
        </p:nvSpPr>
        <p:spPr bwMode="auto">
          <a:xfrm>
            <a:off x="7" y="1869864"/>
            <a:ext cx="1042987" cy="1422400"/>
          </a:xfrm>
          <a:prstGeom prst="rect">
            <a:avLst/>
          </a:prstGeom>
          <a:solidFill>
            <a:srgbClr val="C83028"/>
          </a:solidFill>
          <a:ln w="9525">
            <a:noFill/>
            <a:miter lim="800000"/>
            <a:headEnd/>
            <a:tailEnd/>
          </a:ln>
          <a:effectLst/>
        </p:spPr>
        <p:txBody>
          <a:bodyPr lIns="9144" tIns="45718" rIns="9144" bIns="45718" anchor="ctr"/>
          <a:lstStyle/>
          <a:p>
            <a:pPr algn="ctr" defTabSz="914382">
              <a:defRPr/>
            </a:pPr>
            <a:r>
              <a:rPr lang="en-US" sz="1500" b="1" dirty="0" smtClean="0">
                <a:solidFill>
                  <a:prstClr val="white"/>
                </a:solidFill>
                <a:cs typeface="Arial" charset="0"/>
              </a:rPr>
              <a:t>Mission</a:t>
            </a:r>
            <a:endParaRPr lang="en-US" sz="15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7"/>
          <p:cNvSpPr txBox="1">
            <a:spLocks noChangeArrowheads="1"/>
          </p:cNvSpPr>
          <p:nvPr/>
        </p:nvSpPr>
        <p:spPr bwMode="auto">
          <a:xfrm>
            <a:off x="0" y="3495464"/>
            <a:ext cx="1023546" cy="1457536"/>
          </a:xfrm>
          <a:prstGeom prst="rect">
            <a:avLst/>
          </a:prstGeom>
          <a:solidFill>
            <a:srgbClr val="EC652E"/>
          </a:solidFill>
          <a:ln w="9525">
            <a:noFill/>
            <a:miter lim="800000"/>
            <a:headEnd/>
            <a:tailEnd/>
          </a:ln>
          <a:effectLst/>
        </p:spPr>
        <p:txBody>
          <a:bodyPr lIns="91438" tIns="45718" rIns="91438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Education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Goals</a:t>
            </a:r>
          </a:p>
        </p:txBody>
      </p:sp>
      <p:sp>
        <p:nvSpPr>
          <p:cNvPr id="54" name="TextBox 7"/>
          <p:cNvSpPr txBox="1">
            <a:spLocks noChangeArrowheads="1"/>
          </p:cNvSpPr>
          <p:nvPr/>
        </p:nvSpPr>
        <p:spPr bwMode="auto">
          <a:xfrm>
            <a:off x="0" y="5156200"/>
            <a:ext cx="1030288" cy="1473200"/>
          </a:xfrm>
          <a:prstGeom prst="rect">
            <a:avLst/>
          </a:prstGeom>
          <a:solidFill>
            <a:srgbClr val="6D392C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" tIns="45718" rIns="9144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cs typeface="Arial" pitchFamily="34" charset="0"/>
              </a:rPr>
              <a:t>Family &amp; Community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cs typeface="Arial" pitchFamily="34" charset="0"/>
              </a:rPr>
              <a:t>Goals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88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TYSCAPE_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9210272" cy="83729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413000"/>
            <a:ext cx="3054384" cy="154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APromise Accountability Structure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-1162051"/>
            <a:ext cx="5105398" cy="66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2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/>
          </p:cNvSpPr>
          <p:nvPr/>
        </p:nvSpPr>
        <p:spPr bwMode="auto">
          <a:xfrm>
            <a:off x="6540500" y="6600837"/>
            <a:ext cx="2616200" cy="2571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0" y="749780"/>
            <a:ext cx="1905000" cy="2134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-10" y="4305780"/>
            <a:ext cx="2743200" cy="2280565"/>
            <a:chOff x="0" y="0"/>
            <a:chExt cx="3779" cy="3024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779" cy="30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8" y="24"/>
              <a:ext cx="2888" cy="28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228590" y="2498207"/>
            <a:ext cx="2438400" cy="2518785"/>
            <a:chOff x="0" y="0"/>
            <a:chExt cx="3273" cy="3328"/>
          </a:xfrm>
        </p:grpSpPr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3273" cy="3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" y="104"/>
              <a:ext cx="2888" cy="28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6477009" y="546581"/>
            <a:ext cx="2438399" cy="2482259"/>
            <a:chOff x="3640" y="1218"/>
            <a:chExt cx="1651" cy="1563"/>
          </a:xfrm>
        </p:grpSpPr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 r="18268"/>
            <a:stretch>
              <a:fillRect/>
            </a:stretch>
          </p:blipFill>
          <p:spPr bwMode="auto">
            <a:xfrm>
              <a:off x="3640" y="1218"/>
              <a:ext cx="1651" cy="1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3" y="1368"/>
              <a:ext cx="1331" cy="1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6324600" y="3810000"/>
            <a:ext cx="2209799" cy="2730007"/>
            <a:chOff x="2181" y="2529"/>
            <a:chExt cx="1416" cy="1719"/>
          </a:xfrm>
        </p:grpSpPr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 b="6627"/>
            <a:stretch>
              <a:fillRect/>
            </a:stretch>
          </p:blipFill>
          <p:spPr bwMode="auto">
            <a:xfrm>
              <a:off x="2181" y="2529"/>
              <a:ext cx="1416" cy="17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16" y="2842"/>
              <a:ext cx="1333" cy="13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9" y="2498208"/>
            <a:ext cx="2285999" cy="22885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-10" y="2417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33873"/>
                </a:solidFill>
                <a:latin typeface="Arial"/>
                <a:cs typeface="Arial"/>
              </a:rPr>
              <a:t>SIX BIG IDEAS</a:t>
            </a:r>
            <a:endParaRPr lang="en-US" sz="4000" b="1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790" y="156258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  <a:t>SUNY and the </a:t>
            </a:r>
            <a: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  <a:t>Entrepreneurial </a:t>
            </a:r>
            <a:b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  <a:t>Century</a:t>
            </a:r>
            <a:endParaRPr lang="en-US" sz="1400" b="1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6990" y="33913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  <a:t>SUNY and a </a:t>
            </a:r>
            <a:b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  <a:t>Healthier New York</a:t>
            </a:r>
            <a:endParaRPr lang="en-US" sz="1400" b="1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4590" y="5016980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  <a:t>SUNY and the </a:t>
            </a:r>
            <a: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  <a:t>Seamless Education Pipeline</a:t>
            </a:r>
            <a:endParaRPr lang="en-US" sz="1400" b="1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57790" y="1492095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  <a:t>SUNY and an </a:t>
            </a:r>
            <a: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  <a:t>Energy-Smart New York</a:t>
            </a:r>
            <a:endParaRPr lang="en-US" sz="1400" b="1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05390" y="33913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  <a:t>SUNY and the </a:t>
            </a:r>
            <a:b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  <a:t>World</a:t>
            </a:r>
            <a:endParaRPr lang="en-US" sz="1400" b="1" dirty="0">
              <a:solidFill>
                <a:srgbClr val="033873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0" y="51185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  <a:t>SUNY and the </a:t>
            </a:r>
            <a:br>
              <a:rPr lang="en-US" sz="1400" dirty="0" smtClean="0">
                <a:solidFill>
                  <a:srgbClr val="033873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33873"/>
                </a:solidFill>
                <a:latin typeface="Arial"/>
                <a:cs typeface="Arial"/>
              </a:rPr>
              <a:t>Vibrant Community</a:t>
            </a:r>
            <a:endParaRPr lang="en-US" sz="1400" b="1" dirty="0">
              <a:solidFill>
                <a:srgbClr val="03387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58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08C0-EA3D-4A0C-BB08-A99B9A57F48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Community Level Indicators_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61456"/>
            <a:ext cx="9234931" cy="62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64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kwfdncinsrv09\users$\rospertc\strive\National New\Powerpoints\napkin_Page_03_Page_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74" r="6852" b="8334"/>
          <a:stretch/>
        </p:blipFill>
        <p:spPr bwMode="auto">
          <a:xfrm>
            <a:off x="938684" y="457200"/>
            <a:ext cx="751951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44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/>
          </p:cNvSpPr>
          <p:nvPr/>
        </p:nvSpPr>
        <p:spPr bwMode="auto">
          <a:xfrm>
            <a:off x="-228600" y="-114298"/>
            <a:ext cx="9461500" cy="115570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20207">
                <a:srgbClr val="FFFFFF">
                  <a:alpha val="20000"/>
                </a:srgbClr>
              </a:gs>
              <a:gs pos="91879">
                <a:srgbClr val="979FA3">
                  <a:alpha val="20000"/>
                </a:srgbClr>
              </a:gs>
              <a:gs pos="100000">
                <a:srgbClr val="2F4048">
                  <a:alpha val="20000"/>
                </a:srgbClr>
              </a:gs>
            </a:gsLst>
            <a:lin ang="1632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/>
              <a:cs typeface="Arial" pitchFamily="34" charset="0"/>
              <a:sym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293" y="2023852"/>
            <a:ext cx="86407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47920"/>
                </a:solidFill>
              </a:rPr>
              <a:t>What makes “collective impact” unique?</a:t>
            </a:r>
            <a:endParaRPr lang="en-US" sz="3600" dirty="0">
              <a:solidFill>
                <a:srgbClr val="F47920"/>
              </a:solidFill>
            </a:endParaRPr>
          </a:p>
        </p:txBody>
      </p:sp>
      <p:pic>
        <p:nvPicPr>
          <p:cNvPr id="6" name="Picture 2" descr="C:\Users\edmondsonj\AppData\Local\Microsoft\Windows\Temporary Internet Files\Content.Outlook\2VPFWKA9\StriveTogether_Color_Alon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24" y="178141"/>
            <a:ext cx="2747811" cy="6768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Up Arrow 29"/>
          <p:cNvSpPr/>
          <p:nvPr/>
        </p:nvSpPr>
        <p:spPr>
          <a:xfrm>
            <a:off x="5932759" y="925986"/>
            <a:ext cx="2708476" cy="5220183"/>
          </a:xfrm>
          <a:prstGeom prst="upArrow">
            <a:avLst>
              <a:gd name="adj1" fmla="val 50000"/>
              <a:gd name="adj2" fmla="val 49573"/>
            </a:avLst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6500007" y="4845803"/>
            <a:ext cx="1471613" cy="1052512"/>
            <a:chOff x="949205" y="4845802"/>
            <a:chExt cx="1471613" cy="105251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2" name="AutoShape 50"/>
            <p:cNvSpPr>
              <a:spLocks noChangeArrowheads="1"/>
            </p:cNvSpPr>
            <p:nvPr/>
          </p:nvSpPr>
          <p:spPr bwMode="auto">
            <a:xfrm rot="18000000">
              <a:off x="1469112" y="4898983"/>
              <a:ext cx="423862" cy="317500"/>
            </a:xfrm>
            <a:prstGeom prst="rightArrow">
              <a:avLst>
                <a:gd name="adj1" fmla="val 50000"/>
                <a:gd name="adj2" fmla="val 33375"/>
              </a:avLst>
            </a:prstGeom>
            <a:solidFill>
              <a:srgbClr val="9C223F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7" tIns="45714" rIns="91427" bIns="45714"/>
            <a:lstStyle/>
            <a:p>
              <a:endParaRPr lang="en-US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3" name="AutoShape 51"/>
            <p:cNvSpPr>
              <a:spLocks noChangeArrowheads="1"/>
            </p:cNvSpPr>
            <p:nvPr/>
          </p:nvSpPr>
          <p:spPr bwMode="auto">
            <a:xfrm rot="2700000">
              <a:off x="1400055" y="5526839"/>
              <a:ext cx="423863" cy="319088"/>
            </a:xfrm>
            <a:prstGeom prst="rightArrow">
              <a:avLst>
                <a:gd name="adj1" fmla="val 50000"/>
                <a:gd name="adj2" fmla="val 33209"/>
              </a:avLst>
            </a:prstGeom>
            <a:solidFill>
              <a:srgbClr val="898706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7" tIns="45714" rIns="91427" bIns="45714"/>
            <a:lstStyle/>
            <a:p>
              <a:endParaRPr lang="en-US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" name="AutoShape 52"/>
            <p:cNvSpPr>
              <a:spLocks noChangeArrowheads="1"/>
            </p:cNvSpPr>
            <p:nvPr/>
          </p:nvSpPr>
          <p:spPr bwMode="auto">
            <a:xfrm rot="9000000">
              <a:off x="949205" y="5077577"/>
              <a:ext cx="423863" cy="319087"/>
            </a:xfrm>
            <a:prstGeom prst="rightArrow">
              <a:avLst>
                <a:gd name="adj1" fmla="val 50000"/>
                <a:gd name="adj2" fmla="val 33209"/>
              </a:avLst>
            </a:prstGeom>
            <a:solidFill>
              <a:srgbClr val="F4792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7" tIns="45714" rIns="91427" bIns="45714"/>
            <a:lstStyle/>
            <a:p>
              <a:endParaRPr lang="en-US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5" name="AutoShape 53"/>
            <p:cNvSpPr>
              <a:spLocks noChangeArrowheads="1"/>
            </p:cNvSpPr>
            <p:nvPr/>
          </p:nvSpPr>
          <p:spPr bwMode="auto">
            <a:xfrm rot="1800000">
              <a:off x="1996955" y="5188702"/>
              <a:ext cx="423863" cy="317500"/>
            </a:xfrm>
            <a:prstGeom prst="rightArrow">
              <a:avLst>
                <a:gd name="adj1" fmla="val 50000"/>
                <a:gd name="adj2" fmla="val 33375"/>
              </a:avLst>
            </a:prstGeom>
            <a:solidFill>
              <a:srgbClr val="984874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7" tIns="45714" rIns="91427" bIns="45714"/>
            <a:lstStyle/>
            <a:p>
              <a:endParaRPr lang="en-US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8" name="AutoShape 60"/>
            <p:cNvSpPr>
              <a:spLocks noChangeArrowheads="1"/>
            </p:cNvSpPr>
            <p:nvPr/>
          </p:nvSpPr>
          <p:spPr bwMode="auto">
            <a:xfrm rot="7200000">
              <a:off x="957596" y="5526911"/>
              <a:ext cx="423862" cy="317500"/>
            </a:xfrm>
            <a:prstGeom prst="rightArrow">
              <a:avLst>
                <a:gd name="adj1" fmla="val 50000"/>
                <a:gd name="adj2" fmla="val 33375"/>
              </a:avLst>
            </a:prstGeom>
            <a:solidFill>
              <a:srgbClr val="425968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lIns="91427" tIns="45714" rIns="91427" bIns="45714"/>
            <a:lstStyle/>
            <a:p>
              <a:endParaRPr lang="en-US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51" name="AutoShape 46"/>
          <p:cNvSpPr>
            <a:spLocks noChangeArrowheads="1"/>
          </p:cNvSpPr>
          <p:nvPr/>
        </p:nvSpPr>
        <p:spPr bwMode="auto">
          <a:xfrm>
            <a:off x="6752637" y="3888460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4792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" name="AutoShape 47"/>
          <p:cNvSpPr>
            <a:spLocks noChangeArrowheads="1"/>
          </p:cNvSpPr>
          <p:nvPr/>
        </p:nvSpPr>
        <p:spPr bwMode="auto">
          <a:xfrm>
            <a:off x="6958975" y="3135275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89870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3" name="AutoShape 48"/>
          <p:cNvSpPr>
            <a:spLocks noChangeArrowheads="1"/>
          </p:cNvSpPr>
          <p:nvPr/>
        </p:nvSpPr>
        <p:spPr bwMode="auto">
          <a:xfrm>
            <a:off x="6534507" y="3459540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984874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" name="AutoShape 49"/>
          <p:cNvSpPr>
            <a:spLocks noChangeArrowheads="1"/>
          </p:cNvSpPr>
          <p:nvPr/>
        </p:nvSpPr>
        <p:spPr bwMode="auto">
          <a:xfrm>
            <a:off x="7543800" y="1905011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9C223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5" name="AutoShape 50"/>
          <p:cNvSpPr>
            <a:spLocks noChangeArrowheads="1"/>
          </p:cNvSpPr>
          <p:nvPr/>
        </p:nvSpPr>
        <p:spPr bwMode="auto">
          <a:xfrm rot="18000000">
            <a:off x="7029568" y="4885485"/>
            <a:ext cx="423863" cy="317500"/>
          </a:xfrm>
          <a:prstGeom prst="rightArrow">
            <a:avLst>
              <a:gd name="adj1" fmla="val 50000"/>
              <a:gd name="adj2" fmla="val 33375"/>
            </a:avLst>
          </a:prstGeom>
          <a:solidFill>
            <a:srgbClr val="9C223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7" tIns="45714" rIns="91427" bIns="45714"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 rot="2700000">
            <a:off x="6960513" y="5513340"/>
            <a:ext cx="423863" cy="319088"/>
          </a:xfrm>
          <a:prstGeom prst="rightArrow">
            <a:avLst>
              <a:gd name="adj1" fmla="val 50000"/>
              <a:gd name="adj2" fmla="val 33209"/>
            </a:avLst>
          </a:prstGeom>
          <a:solidFill>
            <a:srgbClr val="89870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7" tIns="45714" rIns="91427" bIns="45714"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7" name="AutoShape 52"/>
          <p:cNvSpPr>
            <a:spLocks noChangeArrowheads="1"/>
          </p:cNvSpPr>
          <p:nvPr/>
        </p:nvSpPr>
        <p:spPr bwMode="auto">
          <a:xfrm rot="9000000">
            <a:off x="6509662" y="5064091"/>
            <a:ext cx="423863" cy="319087"/>
          </a:xfrm>
          <a:prstGeom prst="rightArrow">
            <a:avLst>
              <a:gd name="adj1" fmla="val 50000"/>
              <a:gd name="adj2" fmla="val 33209"/>
            </a:avLst>
          </a:prstGeom>
          <a:solidFill>
            <a:srgbClr val="F4792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7" tIns="45714" rIns="91427" bIns="45714"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8" name="AutoShape 53"/>
          <p:cNvSpPr>
            <a:spLocks noChangeArrowheads="1"/>
          </p:cNvSpPr>
          <p:nvPr/>
        </p:nvSpPr>
        <p:spPr bwMode="auto">
          <a:xfrm rot="1800000">
            <a:off x="7557395" y="5175203"/>
            <a:ext cx="423863" cy="317500"/>
          </a:xfrm>
          <a:prstGeom prst="rightArrow">
            <a:avLst>
              <a:gd name="adj1" fmla="val 50000"/>
              <a:gd name="adj2" fmla="val 33375"/>
            </a:avLst>
          </a:prstGeom>
          <a:solidFill>
            <a:srgbClr val="984874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7" tIns="45714" rIns="91427" bIns="45714"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9" name="Text Box 54"/>
          <p:cNvSpPr txBox="1">
            <a:spLocks noChangeArrowheads="1"/>
          </p:cNvSpPr>
          <p:nvPr/>
        </p:nvSpPr>
        <p:spPr bwMode="auto">
          <a:xfrm>
            <a:off x="6049541" y="2744435"/>
            <a:ext cx="2474912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47920"/>
                </a:solidFill>
                <a:cs typeface="Arial" pitchFamily="34" charset="0"/>
              </a:rPr>
              <a:t>Cumulative Impact</a:t>
            </a:r>
            <a:endParaRPr lang="en-US" sz="2000" b="1" dirty="0">
              <a:solidFill>
                <a:srgbClr val="F47920"/>
              </a:solidFill>
              <a:cs typeface="Arial" pitchFamily="34" charset="0"/>
            </a:endParaRPr>
          </a:p>
        </p:txBody>
      </p:sp>
      <p:sp>
        <p:nvSpPr>
          <p:cNvPr id="60" name="Text Box 55"/>
          <p:cNvSpPr txBox="1">
            <a:spLocks noChangeArrowheads="1"/>
          </p:cNvSpPr>
          <p:nvPr/>
        </p:nvSpPr>
        <p:spPr bwMode="auto">
          <a:xfrm>
            <a:off x="6296397" y="4342095"/>
            <a:ext cx="1981200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47920"/>
                </a:solidFill>
                <a:cs typeface="Arial" pitchFamily="34" charset="0"/>
              </a:rPr>
              <a:t>Isolated Impact</a:t>
            </a:r>
            <a:endParaRPr lang="en-US" sz="2000" b="1" dirty="0">
              <a:solidFill>
                <a:srgbClr val="F47920"/>
              </a:solidFill>
              <a:cs typeface="Arial" pitchFamily="34" charset="0"/>
            </a:endParaRPr>
          </a:p>
        </p:txBody>
      </p:sp>
      <p:sp>
        <p:nvSpPr>
          <p:cNvPr id="61" name="AutoShape 59"/>
          <p:cNvSpPr>
            <a:spLocks noChangeArrowheads="1"/>
          </p:cNvSpPr>
          <p:nvPr/>
        </p:nvSpPr>
        <p:spPr bwMode="auto">
          <a:xfrm>
            <a:off x="8077200" y="1905003"/>
            <a:ext cx="425450" cy="317500"/>
          </a:xfrm>
          <a:prstGeom prst="rightArrow">
            <a:avLst>
              <a:gd name="adj1" fmla="val 50000"/>
              <a:gd name="adj2" fmla="val 33500"/>
            </a:avLst>
          </a:prstGeom>
          <a:solidFill>
            <a:srgbClr val="457E8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7" tIns="45714" rIns="91427" bIns="45714"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2" name="AutoShape 60"/>
          <p:cNvSpPr>
            <a:spLocks noChangeArrowheads="1"/>
          </p:cNvSpPr>
          <p:nvPr/>
        </p:nvSpPr>
        <p:spPr bwMode="auto">
          <a:xfrm rot="7200000">
            <a:off x="6518037" y="5513413"/>
            <a:ext cx="423863" cy="317500"/>
          </a:xfrm>
          <a:prstGeom prst="rightArrow">
            <a:avLst>
              <a:gd name="adj1" fmla="val 50000"/>
              <a:gd name="adj2" fmla="val 33375"/>
            </a:avLst>
          </a:prstGeom>
          <a:solidFill>
            <a:srgbClr val="425968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7" tIns="45714" rIns="91427" bIns="45714"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6255584" y="1430512"/>
            <a:ext cx="206286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algn="ctr"/>
            <a:r>
              <a:rPr lang="en-US" sz="2000" b="1" dirty="0" smtClean="0">
                <a:solidFill>
                  <a:srgbClr val="F47920"/>
                </a:solidFill>
                <a:cs typeface="Arial" pitchFamily="34" charset="0"/>
              </a:rPr>
              <a:t>Collective Impact</a:t>
            </a:r>
            <a:endParaRPr lang="en-US" sz="2000" b="1" dirty="0">
              <a:solidFill>
                <a:srgbClr val="F47920"/>
              </a:solidFill>
              <a:cs typeface="Arial" pitchFamily="34" charset="0"/>
            </a:endParaRPr>
          </a:p>
        </p:txBody>
      </p:sp>
      <p:sp>
        <p:nvSpPr>
          <p:cNvPr id="71" name="Equal 70"/>
          <p:cNvSpPr/>
          <p:nvPr/>
        </p:nvSpPr>
        <p:spPr>
          <a:xfrm>
            <a:off x="5344747" y="5203080"/>
            <a:ext cx="463639" cy="360609"/>
          </a:xfrm>
          <a:prstGeom prst="mathEqual">
            <a:avLst>
              <a:gd name="adj1" fmla="val 23520"/>
              <a:gd name="adj2" fmla="val 26046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2" name="Equal 71"/>
          <p:cNvSpPr/>
          <p:nvPr/>
        </p:nvSpPr>
        <p:spPr>
          <a:xfrm>
            <a:off x="5344747" y="3509078"/>
            <a:ext cx="463639" cy="360609"/>
          </a:xfrm>
          <a:prstGeom prst="mathEqual">
            <a:avLst>
              <a:gd name="adj1" fmla="val 23520"/>
              <a:gd name="adj2" fmla="val 26046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3" name="Equal 72"/>
          <p:cNvSpPr/>
          <p:nvPr/>
        </p:nvSpPr>
        <p:spPr>
          <a:xfrm>
            <a:off x="5344747" y="1880330"/>
            <a:ext cx="463639" cy="360609"/>
          </a:xfrm>
          <a:prstGeom prst="mathEqual">
            <a:avLst>
              <a:gd name="adj1" fmla="val 23520"/>
              <a:gd name="adj2" fmla="val 26046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5" name="Title 6"/>
          <p:cNvSpPr txBox="1">
            <a:spLocks/>
          </p:cNvSpPr>
          <p:nvPr/>
        </p:nvSpPr>
        <p:spPr bwMode="auto">
          <a:xfrm>
            <a:off x="236483" y="228613"/>
            <a:ext cx="8734096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/>
          <a:lstStyle/>
          <a:p>
            <a:pPr defTabSz="454025">
              <a:spcBef>
                <a:spcPct val="20000"/>
              </a:spcBef>
            </a:pPr>
            <a:r>
              <a:rPr lang="en-US" sz="4000" dirty="0" smtClean="0">
                <a:solidFill>
                  <a:srgbClr val="425968"/>
                </a:solidFill>
                <a:cs typeface="Arial" pitchFamily="34" charset="0"/>
              </a:rPr>
              <a:t>Individual Action to Collaborative Action</a:t>
            </a:r>
            <a:endParaRPr lang="en-US" sz="4000" dirty="0">
              <a:solidFill>
                <a:srgbClr val="425968"/>
              </a:solidFill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7700" y="1198766"/>
            <a:ext cx="541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A group working towards the same outcome, 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Using disaggregated student/school level data 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To continuously improve practices over time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27700" y="4520731"/>
            <a:ext cx="563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Individual practioners working on specific issues,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Collecting qualitative and quantitative data for their individual programs,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Demonstrate impact with individual students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27700" y="2763887"/>
            <a:ext cx="4878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A group working on the same issue, 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Sharing program information/design,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25968"/>
                </a:solidFill>
                <a:cs typeface="Arial" pitchFamily="34" charset="0"/>
              </a:rPr>
              <a:t>Align efforts around a similar issue or population</a:t>
            </a:r>
          </a:p>
        </p:txBody>
      </p:sp>
      <p:sp>
        <p:nvSpPr>
          <p:cNvPr id="79" name="Rectangle 65"/>
          <p:cNvSpPr>
            <a:spLocks noChangeArrowheads="1"/>
          </p:cNvSpPr>
          <p:nvPr/>
        </p:nvSpPr>
        <p:spPr bwMode="auto">
          <a:xfrm>
            <a:off x="227722" y="918133"/>
            <a:ext cx="2202659" cy="2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r>
              <a:rPr lang="en-US" sz="2400" b="1" dirty="0" smtClean="0">
                <a:solidFill>
                  <a:srgbClr val="F47920"/>
                </a:solidFill>
                <a:cs typeface="Arial" pitchFamily="34" charset="0"/>
              </a:rPr>
              <a:t>Collaborative Action</a:t>
            </a:r>
            <a:endParaRPr lang="en-US" sz="2400" b="1" dirty="0">
              <a:solidFill>
                <a:srgbClr val="F47920"/>
              </a:solidFill>
              <a:cs typeface="Arial" pitchFamily="34" charset="0"/>
            </a:endParaRPr>
          </a:p>
        </p:txBody>
      </p:sp>
      <p:sp>
        <p:nvSpPr>
          <p:cNvPr id="80" name="Text Box 54"/>
          <p:cNvSpPr txBox="1">
            <a:spLocks noChangeArrowheads="1"/>
          </p:cNvSpPr>
          <p:nvPr/>
        </p:nvSpPr>
        <p:spPr bwMode="auto">
          <a:xfrm>
            <a:off x="227701" y="2432464"/>
            <a:ext cx="3200399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47920"/>
                </a:solidFill>
                <a:cs typeface="Arial" pitchFamily="34" charset="0"/>
              </a:rPr>
              <a:t>Coordinated Action</a:t>
            </a:r>
            <a:endParaRPr lang="en-US" sz="2400" b="1" dirty="0">
              <a:solidFill>
                <a:srgbClr val="F47920"/>
              </a:solidFill>
              <a:cs typeface="Arial" pitchFamily="34" charset="0"/>
            </a:endParaRPr>
          </a:p>
        </p:txBody>
      </p:sp>
      <p:sp>
        <p:nvSpPr>
          <p:cNvPr id="81" name="Text Box 55"/>
          <p:cNvSpPr txBox="1">
            <a:spLocks noChangeArrowheads="1"/>
          </p:cNvSpPr>
          <p:nvPr/>
        </p:nvSpPr>
        <p:spPr bwMode="auto">
          <a:xfrm>
            <a:off x="227700" y="4187040"/>
            <a:ext cx="2982548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47920"/>
                </a:solidFill>
                <a:cs typeface="Arial" pitchFamily="34" charset="0"/>
              </a:rPr>
              <a:t>Individual Action</a:t>
            </a:r>
            <a:endParaRPr lang="en-US" sz="2400" b="1" dirty="0">
              <a:solidFill>
                <a:srgbClr val="F47920"/>
              </a:solidFill>
              <a:cs typeface="Arial" pitchFamily="34" charset="0"/>
            </a:endParaRPr>
          </a:p>
        </p:txBody>
      </p:sp>
      <p:sp>
        <p:nvSpPr>
          <p:cNvPr id="37" name="AutoShape 46"/>
          <p:cNvSpPr>
            <a:spLocks noChangeArrowheads="1"/>
          </p:cNvSpPr>
          <p:nvPr/>
        </p:nvSpPr>
        <p:spPr bwMode="auto">
          <a:xfrm>
            <a:off x="6096000" y="1905011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4792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9" name="AutoShape 48"/>
          <p:cNvSpPr>
            <a:spLocks noChangeArrowheads="1"/>
          </p:cNvSpPr>
          <p:nvPr/>
        </p:nvSpPr>
        <p:spPr bwMode="auto">
          <a:xfrm>
            <a:off x="6553200" y="1905011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984874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" name="AutoShape 47"/>
          <p:cNvSpPr>
            <a:spLocks noChangeArrowheads="1"/>
          </p:cNvSpPr>
          <p:nvPr/>
        </p:nvSpPr>
        <p:spPr bwMode="auto">
          <a:xfrm>
            <a:off x="7086600" y="1905011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89870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" name="AutoShape 49"/>
          <p:cNvSpPr>
            <a:spLocks noChangeArrowheads="1"/>
          </p:cNvSpPr>
          <p:nvPr/>
        </p:nvSpPr>
        <p:spPr bwMode="auto">
          <a:xfrm>
            <a:off x="7391400" y="3657608"/>
            <a:ext cx="424468" cy="31837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9C223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" name="AutoShape 59"/>
          <p:cNvSpPr>
            <a:spLocks noChangeArrowheads="1"/>
          </p:cNvSpPr>
          <p:nvPr/>
        </p:nvSpPr>
        <p:spPr bwMode="auto">
          <a:xfrm>
            <a:off x="7677507" y="3154315"/>
            <a:ext cx="425450" cy="317500"/>
          </a:xfrm>
          <a:prstGeom prst="rightArrow">
            <a:avLst>
              <a:gd name="adj1" fmla="val 50000"/>
              <a:gd name="adj2" fmla="val 33500"/>
            </a:avLst>
          </a:prstGeom>
          <a:solidFill>
            <a:srgbClr val="457E8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7" tIns="45714" rIns="91427" bIns="45714"/>
          <a:lstStyle/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02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29497" y="0"/>
            <a:ext cx="4714504" cy="6531429"/>
          </a:xfrm>
          <a:prstGeom prst="rect">
            <a:avLst/>
          </a:prstGeom>
          <a:gradFill flip="none" rotWithShape="1">
            <a:gsLst>
              <a:gs pos="0">
                <a:srgbClr val="F47920">
                  <a:alpha val="40000"/>
                </a:srgbClr>
              </a:gs>
              <a:gs pos="50000">
                <a:schemeClr val="accent6">
                  <a:lumMod val="60000"/>
                  <a:lumOff val="40000"/>
                  <a:alpha val="34000"/>
                </a:schemeClr>
              </a:gs>
              <a:gs pos="100000">
                <a:srgbClr val="FEF6F0">
                  <a:alpha val="19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0"/>
            <a:ext cx="4429496" cy="6531429"/>
          </a:xfrm>
          <a:prstGeom prst="rect">
            <a:avLst/>
          </a:prstGeom>
          <a:gradFill flip="none" rotWithShape="1">
            <a:gsLst>
              <a:gs pos="0">
                <a:srgbClr val="425968">
                  <a:alpha val="53000"/>
                </a:srgbClr>
              </a:gs>
              <a:gs pos="50000">
                <a:srgbClr val="B2C3CE">
                  <a:alpha val="32000"/>
                </a:srgbClr>
              </a:gs>
              <a:gs pos="100000">
                <a:srgbClr val="CED9E0">
                  <a:alpha val="12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992" name="Content Placeholder 3"/>
          <p:cNvSpPr>
            <a:spLocks noGrp="1"/>
          </p:cNvSpPr>
          <p:nvPr>
            <p:ph sz="half" idx="4294967295"/>
          </p:nvPr>
        </p:nvSpPr>
        <p:spPr>
          <a:xfrm>
            <a:off x="4840288" y="334965"/>
            <a:ext cx="4303712" cy="650875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4400" b="1" smtClean="0"/>
              <a:t>Collective Impact</a:t>
            </a:r>
          </a:p>
        </p:txBody>
      </p:sp>
      <p:sp>
        <p:nvSpPr>
          <p:cNvPr id="41993" name="Content Placeholder 2"/>
          <p:cNvSpPr>
            <a:spLocks noGrp="1"/>
          </p:cNvSpPr>
          <p:nvPr>
            <p:ph sz="half" idx="4294967295"/>
          </p:nvPr>
        </p:nvSpPr>
        <p:spPr>
          <a:xfrm>
            <a:off x="71438" y="328613"/>
            <a:ext cx="4038600" cy="574675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4400" b="1" dirty="0" smtClean="0">
                <a:solidFill>
                  <a:srgbClr val="425968"/>
                </a:solidFill>
              </a:rPr>
              <a:t>Collaboration</a:t>
            </a:r>
            <a:endParaRPr lang="en-US" sz="4400" dirty="0" smtClean="0">
              <a:solidFill>
                <a:srgbClr val="425968"/>
              </a:solidFill>
            </a:endParaRPr>
          </a:p>
          <a:p>
            <a:endParaRPr lang="en-US" sz="4400" dirty="0" smtClean="0"/>
          </a:p>
          <a:p>
            <a:endParaRPr lang="en-US" sz="4400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4186238" y="1490663"/>
            <a:ext cx="673100" cy="658812"/>
          </a:xfrm>
          <a:prstGeom prst="rightArrow">
            <a:avLst/>
          </a:prstGeom>
          <a:solidFill>
            <a:schemeClr val="bg1"/>
          </a:solidFill>
          <a:ln>
            <a:solidFill>
              <a:srgbClr val="42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170363" y="2847975"/>
            <a:ext cx="671512" cy="660400"/>
          </a:xfrm>
          <a:prstGeom prst="rightArrow">
            <a:avLst/>
          </a:prstGeom>
          <a:solidFill>
            <a:schemeClr val="bg1"/>
          </a:solidFill>
          <a:ln>
            <a:solidFill>
              <a:srgbClr val="42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83063" y="4010025"/>
            <a:ext cx="673100" cy="660400"/>
          </a:xfrm>
          <a:prstGeom prst="rightArrow">
            <a:avLst/>
          </a:prstGeom>
          <a:solidFill>
            <a:schemeClr val="bg1"/>
          </a:solidFill>
          <a:ln>
            <a:solidFill>
              <a:srgbClr val="42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200525" y="5314962"/>
            <a:ext cx="673100" cy="657225"/>
          </a:xfrm>
          <a:prstGeom prst="rightArrow">
            <a:avLst/>
          </a:prstGeom>
          <a:solidFill>
            <a:schemeClr val="bg1"/>
          </a:solidFill>
          <a:ln>
            <a:solidFill>
              <a:srgbClr val="425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6" y="1317625"/>
            <a:ext cx="3692525" cy="12311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425968"/>
                </a:solidFill>
                <a:cs typeface="Arial" pitchFamily="34" charset="0"/>
              </a:rPr>
              <a:t>Convene around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425968"/>
                </a:solidFill>
                <a:cs typeface="Arial" pitchFamily="34" charset="0"/>
              </a:rPr>
              <a:t>Programs/Initiatives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0660" y="1317636"/>
            <a:ext cx="36941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47920"/>
                </a:solidFill>
                <a:cs typeface="Arial" pitchFamily="34" charset="0"/>
              </a:rPr>
              <a:t>Work Together to          Move  Outcomes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6" y="2897199"/>
            <a:ext cx="3692525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425968"/>
                </a:solidFill>
                <a:cs typeface="Arial" pitchFamily="34" charset="0"/>
              </a:rPr>
              <a:t>Use Data to Prove</a:t>
            </a:r>
            <a:endParaRPr lang="en-US" sz="2800" dirty="0">
              <a:solidFill>
                <a:srgbClr val="425968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0660" y="2862264"/>
            <a:ext cx="369411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F47920"/>
                </a:solidFill>
                <a:cs typeface="Arial" pitchFamily="34" charset="0"/>
              </a:rPr>
              <a:t>Use Data to Improve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506" y="3811601"/>
            <a:ext cx="369252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425968"/>
                </a:solidFill>
                <a:cs typeface="Arial" pitchFamily="34" charset="0"/>
              </a:rPr>
              <a:t>Addition 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425968"/>
                </a:solidFill>
                <a:cs typeface="Arial" pitchFamily="34" charset="0"/>
              </a:rPr>
              <a:t>What You Do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660" y="4060825"/>
            <a:ext cx="369411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47920"/>
                </a:solidFill>
                <a:cs typeface="Arial" pitchFamily="34" charset="0"/>
              </a:rPr>
              <a:t>Is What You 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506" y="5380039"/>
            <a:ext cx="36925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425968"/>
                </a:solidFill>
                <a:cs typeface="Arial" pitchFamily="34" charset="0"/>
              </a:rPr>
              <a:t>Advocate for Ideas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0660" y="5200662"/>
            <a:ext cx="36941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47920"/>
                </a:solidFill>
                <a:cs typeface="Arial" pitchFamily="34" charset="0"/>
              </a:rPr>
              <a:t>Advocate for What Works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data to </a:t>
            </a:r>
            <a:r>
              <a:rPr lang="en-US" smtClean="0">
                <a:solidFill>
                  <a:srgbClr val="F47920"/>
                </a:solidFill>
              </a:rPr>
              <a:t>improve</a:t>
            </a:r>
            <a:r>
              <a:rPr lang="en-US" smtClean="0"/>
              <a:t>, not </a:t>
            </a:r>
            <a:r>
              <a:rPr lang="en-US" smtClean="0">
                <a:solidFill>
                  <a:srgbClr val="F47920"/>
                </a:solidFill>
              </a:rPr>
              <a:t>prove</a:t>
            </a:r>
          </a:p>
        </p:txBody>
      </p:sp>
      <p:pic>
        <p:nvPicPr>
          <p:cNvPr id="51203" name="Picture 2" descr="C:\PLC\Local Cloud\Private\rospertc\strive\National New\icons\flashl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6314" flipH="1">
            <a:off x="5241939" y="2540003"/>
            <a:ext cx="23082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3" descr="C:\PLC\Local Cloud\Private\rospertc\strive\National New\icons\hamm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514603"/>
            <a:ext cx="1828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57200" y="1905000"/>
            <a:ext cx="3505200" cy="3505200"/>
          </a:xfrm>
          <a:prstGeom prst="ellipse">
            <a:avLst/>
          </a:prstGeom>
          <a:noFill/>
          <a:ln w="76200">
            <a:solidFill>
              <a:srgbClr val="F4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>
            <a:stCxn id="5" idx="7"/>
            <a:endCxn id="5" idx="3"/>
          </p:cNvCxnSpPr>
          <p:nvPr/>
        </p:nvCxnSpPr>
        <p:spPr>
          <a:xfrm flipH="1">
            <a:off x="969981" y="2417765"/>
            <a:ext cx="2479675" cy="2479675"/>
          </a:xfrm>
          <a:prstGeom prst="line">
            <a:avLst/>
          </a:prstGeom>
          <a:ln w="76200">
            <a:solidFill>
              <a:srgbClr val="F47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560311" y="1893125"/>
            <a:ext cx="3505200" cy="3505200"/>
          </a:xfrm>
          <a:prstGeom prst="ellipse">
            <a:avLst/>
          </a:prstGeom>
          <a:noFill/>
          <a:ln w="76200">
            <a:solidFill>
              <a:srgbClr val="F4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9000"/>
            <a:ext cx="4271094" cy="41656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89001"/>
            <a:ext cx="4242226" cy="41374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6609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PLC\Local Cloud\Private\rospertc\strive\National New\Accelerator\capacity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2862263"/>
            <a:ext cx="13954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PLC\Local Cloud\Private\rospertc\strive\National New\Accelerator\localinvestmen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788" y="2844800"/>
            <a:ext cx="13684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PLC\Local Cloud\Private\rospertc\strive\National New\Accelerator\qualit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8513" y="2819400"/>
            <a:ext cx="1004887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4578350"/>
            <a:ext cx="2366963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425968"/>
                </a:solidFill>
                <a:latin typeface="+mn-lt"/>
                <a:cs typeface="+mn-cs"/>
              </a:rPr>
              <a:t>Capacity Building to Utilize Data Effectively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425968"/>
              </a:solidFill>
              <a:latin typeface="+mn-lt"/>
              <a:cs typeface="+mn-cs"/>
            </a:endParaRPr>
          </a:p>
        </p:txBody>
      </p: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387725" y="4578350"/>
            <a:ext cx="23669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425968"/>
                </a:solidFill>
              </a:rPr>
              <a:t>Targeting Local Investment to Scale What Works</a:t>
            </a:r>
          </a:p>
        </p:txBody>
      </p:sp>
      <p:sp>
        <p:nvSpPr>
          <p:cNvPr id="10" name="TextBox 32"/>
          <p:cNvSpPr txBox="1">
            <a:spLocks noChangeArrowheads="1"/>
          </p:cNvSpPr>
          <p:nvPr/>
        </p:nvSpPr>
        <p:spPr bwMode="auto">
          <a:xfrm>
            <a:off x="6553200" y="4578350"/>
            <a:ext cx="22193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425968"/>
                </a:solidFill>
              </a:rPr>
              <a:t>Promoting Quality Collective Impact</a:t>
            </a:r>
          </a:p>
        </p:txBody>
      </p:sp>
      <p:sp>
        <p:nvSpPr>
          <p:cNvPr id="11" name="TextBox 34"/>
          <p:cNvSpPr txBox="1">
            <a:spLocks noChangeArrowheads="1"/>
          </p:cNvSpPr>
          <p:nvPr/>
        </p:nvSpPr>
        <p:spPr bwMode="auto">
          <a:xfrm>
            <a:off x="-76200" y="720725"/>
            <a:ext cx="94551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>
                <a:solidFill>
                  <a:srgbClr val="425968"/>
                </a:solidFill>
                <a:latin typeface="Proxima Nova Rg" pitchFamily="50" charset="0"/>
                <a:cs typeface="Adobe Naskh Medium" pitchFamily="50" charset="-78"/>
              </a:rPr>
              <a:t>ACCELERATOR FUND</a:t>
            </a:r>
          </a:p>
        </p:txBody>
      </p: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2286000" y="304800"/>
            <a:ext cx="4495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solidFill>
                  <a:srgbClr val="425968"/>
                </a:solidFill>
                <a:latin typeface="Freestyle Script" pitchFamily="66" charset="0"/>
                <a:cs typeface="Adobe Naskh Medium" pitchFamily="50" charset="-78"/>
              </a:rPr>
              <a:t>Cradle to Career</a:t>
            </a:r>
          </a:p>
        </p:txBody>
      </p:sp>
    </p:spTree>
    <p:extLst>
      <p:ext uri="{BB962C8B-B14F-4D97-AF65-F5344CB8AC3E}">
        <p14:creationId xmlns:p14="http://schemas.microsoft.com/office/powerpoint/2010/main" val="1366609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1"/>
            <a:ext cx="8229600" cy="276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“Educating more people, and educating them better, is simply the best bet any society can make.”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                              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-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DAVID LEONHARDT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09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/>
          </p:cNvSpPr>
          <p:nvPr/>
        </p:nvSpPr>
        <p:spPr bwMode="auto">
          <a:xfrm>
            <a:off x="-228600" y="-114298"/>
            <a:ext cx="9461500" cy="115570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20207">
                <a:srgbClr val="FFFFFF">
                  <a:alpha val="20000"/>
                </a:srgbClr>
              </a:gs>
              <a:gs pos="91879">
                <a:srgbClr val="979FA3">
                  <a:alpha val="20000"/>
                </a:srgbClr>
              </a:gs>
              <a:gs pos="100000">
                <a:srgbClr val="2F4048">
                  <a:alpha val="20000"/>
                </a:srgbClr>
              </a:gs>
            </a:gsLst>
            <a:lin ang="1632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/>
              <a:cs typeface="Arial" pitchFamily="34" charset="0"/>
              <a:sym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18" y="1600200"/>
            <a:ext cx="86407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6D8DA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18" y="3276600"/>
            <a:ext cx="86407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425968"/>
                </a:solidFill>
              </a:rPr>
              <a:t>Nancy L. Zimpher, Chancellor</a:t>
            </a:r>
            <a:br>
              <a:rPr lang="en-US" sz="2400" b="1" dirty="0" smtClean="0">
                <a:solidFill>
                  <a:srgbClr val="425968"/>
                </a:solidFill>
              </a:rPr>
            </a:br>
            <a:r>
              <a:rPr lang="en-US" sz="2400" b="1" dirty="0" smtClean="0">
                <a:solidFill>
                  <a:srgbClr val="425968"/>
                </a:solidFill>
              </a:rPr>
              <a:t>State University of New York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 smtClean="0">
              <a:solidFill>
                <a:srgbClr val="425968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425968"/>
                </a:solidFill>
              </a:rPr>
              <a:t>Chicago, 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425968"/>
                </a:solidFill>
              </a:rPr>
              <a:t>July 16-17, 2014</a:t>
            </a:r>
            <a:endParaRPr lang="en-US" sz="2800" dirty="0">
              <a:solidFill>
                <a:srgbClr val="425968"/>
              </a:solidFill>
            </a:endParaRPr>
          </a:p>
        </p:txBody>
      </p:sp>
      <p:pic>
        <p:nvPicPr>
          <p:cNvPr id="1026" name="Picture 2" descr="C:\Users\edmondsonj\AppData\Local\Microsoft\Windows\Temporary Internet Files\Content.Outlook\2VPFWKA9\StriveTogether_Color_Alon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17" y="189659"/>
            <a:ext cx="3491345" cy="73743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1752613"/>
            <a:ext cx="7705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College Changes Everything Conference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/>
          </p:cNvSpPr>
          <p:nvPr/>
        </p:nvSpPr>
        <p:spPr bwMode="auto">
          <a:xfrm>
            <a:off x="6540500" y="6600837"/>
            <a:ext cx="2616200" cy="2571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" y="0"/>
            <a:ext cx="9372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E47823"/>
                </a:solidFill>
                <a:latin typeface="Arial"/>
                <a:cs typeface="Arial"/>
              </a:rPr>
              <a:t>A + C = S</a:t>
            </a:r>
          </a:p>
          <a:p>
            <a:pPr algn="ctr"/>
            <a:endParaRPr lang="en-US" sz="3200" spc="300" dirty="0" smtClean="0">
              <a:solidFill>
                <a:srgbClr val="E47823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241300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 smtClean="0">
                <a:solidFill>
                  <a:srgbClr val="E47823"/>
                </a:solidFill>
                <a:latin typeface="Arial"/>
                <a:cs typeface="Arial"/>
              </a:rPr>
              <a:t>COMPLETION</a:t>
            </a:r>
            <a:endParaRPr lang="en-US" sz="2400" spc="300" dirty="0">
              <a:solidFill>
                <a:srgbClr val="E47823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41300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 smtClean="0">
                <a:solidFill>
                  <a:srgbClr val="E47823"/>
                </a:solidFill>
                <a:latin typeface="Arial"/>
                <a:cs typeface="Arial"/>
              </a:rPr>
              <a:t>ACCESS</a:t>
            </a:r>
            <a:endParaRPr lang="en-US" sz="2400" spc="300" dirty="0">
              <a:solidFill>
                <a:srgbClr val="E47823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241300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 smtClean="0">
                <a:solidFill>
                  <a:srgbClr val="E47823"/>
                </a:solidFill>
                <a:latin typeface="Arial"/>
                <a:cs typeface="Arial"/>
              </a:rPr>
              <a:t>SUCCESS</a:t>
            </a:r>
            <a:endParaRPr lang="en-US" sz="2400" spc="300" dirty="0">
              <a:solidFill>
                <a:srgbClr val="E47823"/>
              </a:solidFill>
              <a:latin typeface="Arial"/>
              <a:cs typeface="Arial"/>
            </a:endParaRPr>
          </a:p>
        </p:txBody>
      </p:sp>
      <p:pic>
        <p:nvPicPr>
          <p:cNvPr id="10" name="Picture 9" descr="OPEN SUNY logo 287C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24200"/>
            <a:ext cx="1981199" cy="1433136"/>
          </a:xfrm>
          <a:prstGeom prst="rect">
            <a:avLst/>
          </a:prstGeom>
        </p:spPr>
      </p:pic>
      <p:pic>
        <p:nvPicPr>
          <p:cNvPr id="11" name="Picture 10" descr="SUNY Works logo (287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276600"/>
            <a:ext cx="2133599" cy="1335622"/>
          </a:xfrm>
          <a:prstGeom prst="rect">
            <a:avLst/>
          </a:prstGeom>
        </p:spPr>
      </p:pic>
      <p:pic>
        <p:nvPicPr>
          <p:cNvPr id="12" name="Picture 11" descr="Smart Track logo color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76600"/>
            <a:ext cx="2667000" cy="1260656"/>
          </a:xfrm>
          <a:prstGeom prst="rect">
            <a:avLst/>
          </a:prstGeom>
        </p:spPr>
      </p:pic>
      <p:pic>
        <p:nvPicPr>
          <p:cNvPr id="13" name="Picture 12" descr="StartUpN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95" y="4648200"/>
            <a:ext cx="2553405" cy="762600"/>
          </a:xfrm>
          <a:prstGeom prst="rect">
            <a:avLst/>
          </a:prstGeom>
        </p:spPr>
      </p:pic>
      <p:pic>
        <p:nvPicPr>
          <p:cNvPr id="14" name="Picture 13" descr="CMYKColor_CradleToCareer_Brandmark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2667000" cy="1148456"/>
          </a:xfrm>
          <a:prstGeom prst="rect">
            <a:avLst/>
          </a:prstGeom>
        </p:spPr>
      </p:pic>
      <p:pic>
        <p:nvPicPr>
          <p:cNvPr id="15" name="Picture 14" descr="6zga9mgnfpq0hs9he16zdkxa94afg7t-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343400"/>
            <a:ext cx="1447800" cy="15800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86200" y="6096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/>
                <a:cs typeface="Arial"/>
              </a:rPr>
              <a:t>Seamless Transfer</a:t>
            </a:r>
            <a:endParaRPr lang="en-US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58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/>
          </p:cNvSpPr>
          <p:nvPr/>
        </p:nvSpPr>
        <p:spPr bwMode="auto">
          <a:xfrm>
            <a:off x="6540500" y="6600837"/>
            <a:ext cx="2616200" cy="2571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\\kwfdncinsrv09\users$\rospertc\strive\National New\Powerpoints\napkin_Page_03_Page_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774" r="6852" b="8334"/>
          <a:stretch/>
        </p:blipFill>
        <p:spPr bwMode="auto">
          <a:xfrm>
            <a:off x="938684" y="457200"/>
            <a:ext cx="751951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358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32249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61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/>
          </p:cNvSpPr>
          <p:nvPr/>
        </p:nvSpPr>
        <p:spPr bwMode="auto">
          <a:xfrm>
            <a:off x="-228600" y="-114298"/>
            <a:ext cx="9461500" cy="115570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20207">
                <a:srgbClr val="FFFFFF">
                  <a:alpha val="20000"/>
                </a:srgbClr>
              </a:gs>
              <a:gs pos="91879">
                <a:srgbClr val="979FA3">
                  <a:alpha val="20000"/>
                </a:srgbClr>
              </a:gs>
              <a:gs pos="100000">
                <a:srgbClr val="2F4048">
                  <a:alpha val="20000"/>
                </a:srgbClr>
              </a:gs>
            </a:gsLst>
            <a:lin ang="1632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/>
              <a:cs typeface="Arial" pitchFamily="34" charset="0"/>
              <a:sym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668" y="2011976"/>
            <a:ext cx="8640763" cy="887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47920"/>
                </a:solidFill>
              </a:rPr>
              <a:t>Quick Story: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47920"/>
                </a:solidFill>
              </a:rPr>
              <a:t>Improving Outcomes for Children in Cincinnati &amp; Northern Kentucky</a:t>
            </a:r>
            <a:endParaRPr lang="en-US" sz="3600" dirty="0">
              <a:solidFill>
                <a:srgbClr val="F47920"/>
              </a:solidFill>
            </a:endParaRPr>
          </a:p>
        </p:txBody>
      </p:sp>
      <p:pic>
        <p:nvPicPr>
          <p:cNvPr id="6" name="Picture 2" descr="C:\Users\edmondsonj\AppData\Local\Microsoft\Windows\Temporary Internet Files\Content.Outlook\2VPFWKA9\StriveTogether_Color_Alon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24" y="178141"/>
            <a:ext cx="2747811" cy="6768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/>
          </p:cNvSpPr>
          <p:nvPr/>
        </p:nvSpPr>
        <p:spPr bwMode="auto">
          <a:xfrm>
            <a:off x="6540500" y="6600837"/>
            <a:ext cx="2616200" cy="2571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High school grad rates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372600" cy="4371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99373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57E"/>
                </a:solidFill>
                <a:latin typeface="Arial"/>
                <a:cs typeface="Arial"/>
              </a:rPr>
              <a:t>High School Graduation</a:t>
            </a:r>
            <a:r>
              <a:rPr lang="en-US" sz="2800" b="1" dirty="0" smtClean="0">
                <a:solidFill>
                  <a:srgbClr val="00957E"/>
                </a:solidFill>
                <a:latin typeface="Arial"/>
                <a:cs typeface="Arial"/>
              </a:rPr>
              <a:t>/College </a:t>
            </a:r>
            <a:r>
              <a:rPr lang="en-US" sz="2800" b="1" dirty="0">
                <a:solidFill>
                  <a:srgbClr val="00957E"/>
                </a:solidFill>
                <a:latin typeface="Arial"/>
                <a:cs typeface="Arial"/>
              </a:rPr>
              <a:t>Retention Rates</a:t>
            </a:r>
          </a:p>
        </p:txBody>
      </p:sp>
    </p:spTree>
    <p:extLst>
      <p:ext uri="{BB962C8B-B14F-4D97-AF65-F5344CB8AC3E}">
        <p14:creationId xmlns:p14="http://schemas.microsoft.com/office/powerpoint/2010/main" val="70358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wolszcme\AppData\Local\Microsoft\Windows\Temporary Internet Files\Content.Outlook\LHU2Q197\Chad speaking at launch.jpg"/>
          <p:cNvPicPr>
            <a:picLocks noChangeAspect="1" noChangeArrowheads="1"/>
          </p:cNvPicPr>
          <p:nvPr/>
        </p:nvPicPr>
        <p:blipFill rotWithShape="1">
          <a:blip r:embed="rId2" cstate="print"/>
          <a:srcRect l="7232" r="38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5FF8-8185-4774-A09C-E6CAE4FED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0000" r="2404"/>
          <a:stretch/>
        </p:blipFill>
        <p:spPr bwMode="auto">
          <a:xfrm>
            <a:off x="4514990" y="-3"/>
            <a:ext cx="4629015" cy="17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3606" b="50000"/>
          <a:stretch/>
        </p:blipFill>
        <p:spPr bwMode="auto">
          <a:xfrm>
            <a:off x="-1" y="8"/>
            <a:ext cx="4572001" cy="17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30469"/>
          <a:stretch/>
        </p:blipFill>
        <p:spPr bwMode="auto">
          <a:xfrm>
            <a:off x="2429274" y="2133600"/>
            <a:ext cx="42854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632</Words>
  <Application>Microsoft Office PowerPoint</Application>
  <PresentationFormat>On-screen Show (4:3)</PresentationFormat>
  <Paragraphs>156</Paragraphs>
  <Slides>39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6_Office Theme</vt:lpstr>
      <vt:lpstr>8_Office Theme</vt:lpstr>
      <vt:lpstr>9_Office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data to improve, not prove</vt:lpstr>
      <vt:lpstr>PowerPoint Presentation</vt:lpstr>
      <vt:lpstr>PowerPoint Presentation</vt:lpstr>
      <vt:lpstr>PowerPoint Presentation</vt:lpstr>
      <vt:lpstr>PowerPoint Presentation</vt:lpstr>
    </vt:vector>
  </TitlesOfParts>
  <Company>State University of New York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Wolszczak</dc:creator>
  <cp:lastModifiedBy>Sam Nelson</cp:lastModifiedBy>
  <cp:revision>107</cp:revision>
  <dcterms:created xsi:type="dcterms:W3CDTF">2014-02-28T15:41:35Z</dcterms:created>
  <dcterms:modified xsi:type="dcterms:W3CDTF">2014-07-14T15:48:58Z</dcterms:modified>
</cp:coreProperties>
</file>